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76" r:id="rId11"/>
    <p:sldId id="266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2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DDC40F-2994-49DC-8882-F1C18882F871}" type="datetimeFigureOut">
              <a:rPr lang="ru-RU" smtClean="0"/>
              <a:t>04.02.2014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A30DDF-8239-4415-B29E-97C7D43C1D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84500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A30DDF-8239-4415-B29E-97C7D43C1D8D}" type="slidenum">
              <a:rPr lang="ru-RU" smtClean="0"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 txBox="1">
            <a:spLocks noGrp="1" noChangeArrowheads="1"/>
          </p:cNvSpPr>
          <p:nvPr/>
        </p:nvSpPr>
        <p:spPr bwMode="auto">
          <a:xfrm>
            <a:off x="3886200" y="8685213"/>
            <a:ext cx="29702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16" tIns="45708" rIns="91416" bIns="45708" anchor="b"/>
          <a:lstStyle/>
          <a:p>
            <a:pPr algn="r" defTabSz="922338"/>
            <a:fld id="{AFF8A0E8-F3C7-4390-99B7-55C83D5D796F}" type="slidenum">
              <a:rPr lang="ru-RU" sz="1100">
                <a:solidFill>
                  <a:srgbClr val="000000"/>
                </a:solidFill>
              </a:rPr>
              <a:pPr algn="r" defTabSz="922338"/>
              <a:t>10</a:t>
            </a:fld>
            <a:endParaRPr lang="ru-RU" sz="1100">
              <a:solidFill>
                <a:srgbClr val="000000"/>
              </a:solidFill>
            </a:endParaRPr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6388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A30DDF-8239-4415-B29E-97C7D43C1D8D}" type="slidenum">
              <a:rPr lang="ru-RU" smtClean="0"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ADC616C-7346-42AE-9A5F-B746E1FB3471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4198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D7DC129-1EB7-4988-9FB9-E312F089FEA8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4301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DF103CB-F111-4A68-B172-BCF87926C963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Восстановление и сохранение редких сортов сирени Колесникова</a:t>
            </a:r>
          </a:p>
        </p:txBody>
      </p:sp>
      <p:sp>
        <p:nvSpPr>
          <p:cNvPr id="4403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741542F-8FC9-4752-8761-92A466FA15DB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b="1" smtClean="0"/>
              <a:t>Говорят, кедр наполняет энергией и успокаивает, дает жизненные силы и даже исполняет желания.</a:t>
            </a:r>
            <a:r>
              <a:rPr lang="ru-RU" smtClean="0"/>
              <a:t> Кедры долго живут — 600—1000 лет! Детей, заложивших эту аллею, вспомнит добрым словом не одно поколение.</a:t>
            </a:r>
          </a:p>
          <a:p>
            <a:pPr>
              <a:spcBef>
                <a:spcPct val="0"/>
              </a:spcBef>
            </a:pPr>
            <a:r>
              <a:rPr lang="ru-RU" smtClean="0"/>
              <a:t/>
            </a:r>
            <a:br>
              <a:rPr lang="ru-RU" smtClean="0"/>
            </a:br>
            <a:endParaRPr lang="ru-RU" smtClean="0"/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4506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C5918A1-704E-43E6-83CD-33B1DFEB43EB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4608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964590E-107C-4DDB-A10E-D6EAA6E1A869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4710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B21D15F-AFF6-4E30-AE46-E32BDFB4900F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4813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1FDE82C-C8E3-409D-91EB-4F8053B87B28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A30DDF-8239-4415-B29E-97C7D43C1D8D}" type="slidenum">
              <a:rPr lang="ru-RU" smtClean="0"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A30DDF-8239-4415-B29E-97C7D43C1D8D}" type="slidenum">
              <a:rPr lang="ru-RU" smtClean="0"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A30DDF-8239-4415-B29E-97C7D43C1D8D}" type="slidenum">
              <a:rPr lang="ru-RU" smtClean="0"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A30DDF-8239-4415-B29E-97C7D43C1D8D}" type="slidenum">
              <a:rPr lang="ru-RU" smtClean="0"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A30DDF-8239-4415-B29E-97C7D43C1D8D}" type="slidenum">
              <a:rPr lang="ru-RU" smtClean="0"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A30DDF-8239-4415-B29E-97C7D43C1D8D}" type="slidenum">
              <a:rPr lang="ru-RU" smtClean="0"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A30DDF-8239-4415-B29E-97C7D43C1D8D}" type="slidenum">
              <a:rPr lang="ru-RU" smtClean="0"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 txBox="1">
            <a:spLocks noGrp="1" noChangeArrowheads="1"/>
          </p:cNvSpPr>
          <p:nvPr/>
        </p:nvSpPr>
        <p:spPr bwMode="auto">
          <a:xfrm>
            <a:off x="3886200" y="8685213"/>
            <a:ext cx="29702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16" tIns="45708" rIns="91416" bIns="45708" anchor="b"/>
          <a:lstStyle/>
          <a:p>
            <a:pPr algn="r" defTabSz="922338"/>
            <a:fld id="{AFF8A0E8-F3C7-4390-99B7-55C83D5D796F}" type="slidenum">
              <a:rPr lang="ru-RU" sz="1100">
                <a:solidFill>
                  <a:srgbClr val="000000"/>
                </a:solidFill>
              </a:rPr>
              <a:pPr algn="r" defTabSz="922338"/>
              <a:t>9</a:t>
            </a:fld>
            <a:endParaRPr lang="ru-RU" sz="1100">
              <a:solidFill>
                <a:srgbClr val="000000"/>
              </a:solidFill>
            </a:endParaRPr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6388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04.02.2014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emf"/><Relationship Id="rId4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jpe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eg"/><Relationship Id="rId5" Type="http://schemas.openxmlformats.org/officeDocument/2006/relationships/image" Target="../media/image1.jpeg"/><Relationship Id="rId4" Type="http://schemas.openxmlformats.org/officeDocument/2006/relationships/image" Target="../media/image13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image" Target="../media/image14.jpeg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Relationship Id="rId9" Type="http://schemas.openxmlformats.org/officeDocument/2006/relationships/image" Target="../media/image2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Relationship Id="rId9" Type="http://schemas.openxmlformats.org/officeDocument/2006/relationships/image" Target="../media/image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7" Type="http://schemas.openxmlformats.org/officeDocument/2006/relationships/image" Target="../media/image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image" Target="../media/image31.jpeg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Ландшафтный парк «</a:t>
            </a:r>
            <a:r>
              <a:rPr lang="ru-RU" dirty="0" err="1" smtClean="0"/>
              <a:t>Милютинский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717032"/>
            <a:ext cx="7232848" cy="2736304"/>
          </a:xfrm>
        </p:spPr>
        <p:txBody>
          <a:bodyPr/>
          <a:lstStyle/>
          <a:p>
            <a:pPr algn="r"/>
            <a:r>
              <a:rPr lang="ru-RU" dirty="0" err="1" smtClean="0"/>
              <a:t>Марика</a:t>
            </a:r>
            <a:r>
              <a:rPr lang="ru-RU" dirty="0" smtClean="0"/>
              <a:t> Колесова</a:t>
            </a:r>
          </a:p>
          <a:p>
            <a:pPr algn="r"/>
            <a:endParaRPr lang="ru-RU" dirty="0" smtClean="0"/>
          </a:p>
          <a:p>
            <a:pPr algn="r"/>
            <a:endParaRPr lang="ru-RU" dirty="0" smtClean="0"/>
          </a:p>
          <a:p>
            <a:r>
              <a:rPr lang="ru-RU" dirty="0" smtClean="0"/>
              <a:t>Череповец, 2013</a:t>
            </a:r>
            <a:endParaRPr lang="ru-RU" dirty="0"/>
          </a:p>
        </p:txBody>
      </p:sp>
      <p:pic>
        <p:nvPicPr>
          <p:cNvPr id="4" name="Picture 15" descr="shsp_1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228600"/>
            <a:ext cx="1819275" cy="58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D:\USERS\Валентина\Desktop\shsp_1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99300" y="360363"/>
            <a:ext cx="1736725" cy="45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ChangeArrowheads="1"/>
          </p:cNvSpPr>
          <p:nvPr/>
        </p:nvSpPr>
        <p:spPr bwMode="auto">
          <a:xfrm>
            <a:off x="555625" y="361950"/>
            <a:ext cx="8131175" cy="781050"/>
          </a:xfrm>
          <a:prstGeom prst="rect">
            <a:avLst/>
          </a:prstGeom>
          <a:noFill/>
          <a:ln w="9525">
            <a:solidFill>
              <a:srgbClr val="8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000000"/>
              </a:solidFill>
              <a:latin typeface="Constantia" pitchFamily="18" charset="0"/>
            </a:endParaRPr>
          </a:p>
        </p:txBody>
      </p:sp>
      <p:sp>
        <p:nvSpPr>
          <p:cNvPr id="13315" name="Text Box 9"/>
          <p:cNvSpPr txBox="1">
            <a:spLocks noChangeArrowheads="1"/>
          </p:cNvSpPr>
          <p:nvPr/>
        </p:nvSpPr>
        <p:spPr bwMode="auto">
          <a:xfrm>
            <a:off x="685800" y="469900"/>
            <a:ext cx="80835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dirty="0">
                <a:solidFill>
                  <a:srgbClr val="741324"/>
                </a:solidFill>
              </a:rPr>
              <a:t>План инвестиций</a:t>
            </a:r>
          </a:p>
        </p:txBody>
      </p:sp>
      <p:pic>
        <p:nvPicPr>
          <p:cNvPr id="6" name="Picture 15" descr="shsp_1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228600"/>
            <a:ext cx="1819275" cy="58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D:\USERS\Валентина\Desktop\shsp_1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99300" y="360363"/>
            <a:ext cx="1736725" cy="45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" y="2211388"/>
            <a:ext cx="8610600" cy="286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7563029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5" descr="shsp_1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228600"/>
            <a:ext cx="1819275" cy="58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D:\USERS\Валентина\Desktop\shsp_1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99300" y="360363"/>
            <a:ext cx="1736725" cy="45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2267744" y="620688"/>
            <a:ext cx="43924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Arial Black" pitchFamily="34" charset="0"/>
              </a:rPr>
              <a:t>Торгово-выставочный центр</a:t>
            </a:r>
            <a:endParaRPr lang="ru-RU" dirty="0">
              <a:latin typeface="Arial Black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31640" y="1124744"/>
            <a:ext cx="6521450" cy="480536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sp>
        <p:nvSpPr>
          <p:cNvPr id="7" name="Прямоугольник 6"/>
          <p:cNvSpPr/>
          <p:nvPr/>
        </p:nvSpPr>
        <p:spPr>
          <a:xfrm>
            <a:off x="1907704" y="6165304"/>
            <a:ext cx="39942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Площадь застройки - не более 350 м2</a:t>
            </a:r>
            <a:endParaRPr lang="ru-RU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139952" y="0"/>
            <a:ext cx="50040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ru-RU" b="1" dirty="0" smtClean="0">
                <a:cs typeface="Arial" pitchFamily="34" charset="0"/>
              </a:rPr>
              <a:t>Ландшафтный парк «</a:t>
            </a:r>
            <a:r>
              <a:rPr lang="ru-RU" b="1" dirty="0" err="1" smtClean="0">
                <a:cs typeface="Arial" pitchFamily="34" charset="0"/>
              </a:rPr>
              <a:t>Милютинский</a:t>
            </a:r>
            <a:r>
              <a:rPr lang="ru-RU" b="1" dirty="0" smtClean="0">
                <a:cs typeface="Arial" pitchFamily="34" charset="0"/>
              </a:rPr>
              <a:t>» </a:t>
            </a:r>
            <a:endParaRPr lang="ru-RU" b="1" dirty="0"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>
          <a:xfrm>
            <a:off x="684213" y="260350"/>
            <a:ext cx="8013700" cy="765175"/>
          </a:xfrm>
        </p:spPr>
        <p:txBody>
          <a:bodyPr>
            <a:normAutofit/>
          </a:bodyPr>
          <a:lstStyle/>
          <a:p>
            <a:r>
              <a:rPr lang="ru-RU" sz="2200" dirty="0" smtClean="0">
                <a:solidFill>
                  <a:schemeClr val="tx1"/>
                </a:solidFill>
                <a:latin typeface="Arial Black" pitchFamily="34" charset="0"/>
              </a:rPr>
              <a:t>Детская игровая площадка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0" y="-26988"/>
            <a:ext cx="9144000" cy="503238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fontAlgn="auto" hangingPunct="1">
              <a:spcAft>
                <a:spcPts val="0"/>
              </a:spcAft>
              <a:defRPr/>
            </a:pPr>
            <a:endParaRPr lang="ru-RU" sz="1800" b="1" dirty="0" smtClean="0">
              <a:cs typeface="Arial" pitchFamily="34" charset="0"/>
            </a:endParaRPr>
          </a:p>
          <a:p>
            <a:pPr algn="r" eaLnBrk="1" fontAlgn="auto" hangingPunct="1">
              <a:spcAft>
                <a:spcPts val="0"/>
              </a:spcAft>
              <a:defRPr/>
            </a:pPr>
            <a:endParaRPr lang="ru-RU" sz="1800" b="1" dirty="0" smtClean="0">
              <a:cs typeface="Arial" pitchFamily="34" charset="0"/>
            </a:endParaRPr>
          </a:p>
          <a:p>
            <a:pPr algn="r" eaLnBrk="1" fontAlgn="auto" hangingPunct="1">
              <a:spcAft>
                <a:spcPts val="0"/>
              </a:spcAft>
              <a:defRPr/>
            </a:pPr>
            <a:endParaRPr lang="ru-RU" sz="1800" b="1" dirty="0" smtClean="0">
              <a:cs typeface="Arial" pitchFamily="34" charset="0"/>
            </a:endParaRPr>
          </a:p>
          <a:p>
            <a:pPr algn="r" eaLnBrk="1" fontAlgn="auto" hangingPunct="1">
              <a:spcAft>
                <a:spcPts val="0"/>
              </a:spcAft>
              <a:defRPr/>
            </a:pPr>
            <a:endParaRPr lang="ru-RU" sz="1800" b="1" dirty="0" smtClean="0">
              <a:cs typeface="Arial" pitchFamily="34" charset="0"/>
            </a:endParaRPr>
          </a:p>
          <a:p>
            <a:pPr algn="r" eaLnBrk="1" fontAlgn="auto" hangingPunct="1">
              <a:spcAft>
                <a:spcPts val="0"/>
              </a:spcAft>
              <a:defRPr/>
            </a:pPr>
            <a:endParaRPr lang="ru-RU" sz="1800" b="1" dirty="0" smtClean="0">
              <a:cs typeface="Arial" pitchFamily="34" charset="0"/>
            </a:endParaRPr>
          </a:p>
          <a:p>
            <a:pPr algn="r" eaLnBrk="1" fontAlgn="auto" hangingPunct="1">
              <a:spcAft>
                <a:spcPts val="0"/>
              </a:spcAft>
              <a:defRPr/>
            </a:pPr>
            <a:endParaRPr lang="ru-RU" sz="1800" b="1" dirty="0" smtClean="0">
              <a:cs typeface="Arial" pitchFamily="34" charset="0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650" y="1185863"/>
            <a:ext cx="3530600" cy="26479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463" y="2784475"/>
            <a:ext cx="3671887" cy="275431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5650" y="4221163"/>
            <a:ext cx="3530600" cy="20605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sp>
        <p:nvSpPr>
          <p:cNvPr id="15368" name="Прямоугольник 2"/>
          <p:cNvSpPr>
            <a:spLocks noChangeArrowheads="1"/>
          </p:cNvSpPr>
          <p:nvPr/>
        </p:nvSpPr>
        <p:spPr bwMode="auto">
          <a:xfrm>
            <a:off x="4716463" y="1412875"/>
            <a:ext cx="4211637" cy="87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700" b="1" dirty="0"/>
              <a:t>Площадь не менее 100 кв.м. </a:t>
            </a:r>
          </a:p>
          <a:p>
            <a:r>
              <a:rPr lang="ru-RU" sz="1700" b="1" dirty="0"/>
              <a:t>В состав входит:  песочница, игровой комплекс, качели (3шт.)</a:t>
            </a:r>
          </a:p>
        </p:txBody>
      </p:sp>
      <p:pic>
        <p:nvPicPr>
          <p:cNvPr id="9" name="Picture 15" descr="shsp_1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332656"/>
            <a:ext cx="1819275" cy="58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 descr="D:\USERS\Валентина\Desktop\shsp_14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099300" y="360363"/>
            <a:ext cx="1736725" cy="45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/>
          <p:cNvSpPr/>
          <p:nvPr/>
        </p:nvSpPr>
        <p:spPr>
          <a:xfrm>
            <a:off x="4261016" y="0"/>
            <a:ext cx="39770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ru-RU" b="1" dirty="0" smtClean="0">
                <a:cs typeface="Arial" pitchFamily="34" charset="0"/>
              </a:rPr>
              <a:t>Ландшафтный парк «</a:t>
            </a:r>
            <a:r>
              <a:rPr lang="ru-RU" b="1" dirty="0" err="1" smtClean="0">
                <a:cs typeface="Arial" pitchFamily="34" charset="0"/>
              </a:rPr>
              <a:t>Милютинский</a:t>
            </a:r>
            <a:r>
              <a:rPr lang="ru-RU" b="1" dirty="0" smtClean="0">
                <a:cs typeface="Arial" pitchFamily="34" charset="0"/>
              </a:rPr>
              <a:t>» </a:t>
            </a:r>
            <a:endParaRPr lang="ru-RU" b="1" dirty="0"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5313" y="2138363"/>
            <a:ext cx="3776662" cy="25146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84438" y="4292600"/>
            <a:ext cx="3455987" cy="230663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sp>
        <p:nvSpPr>
          <p:cNvPr id="16388" name="Содержимое 2"/>
          <p:cNvSpPr>
            <a:spLocks noGrp="1"/>
          </p:cNvSpPr>
          <p:nvPr>
            <p:ph idx="1"/>
          </p:nvPr>
        </p:nvSpPr>
        <p:spPr>
          <a:xfrm>
            <a:off x="434975" y="839788"/>
            <a:ext cx="8020050" cy="1139825"/>
          </a:xfrm>
        </p:spPr>
        <p:txBody>
          <a:bodyPr wrap="none">
            <a:spAutoFit/>
          </a:bodyPr>
          <a:lstStyle/>
          <a:p>
            <a:pPr marL="0" indent="0">
              <a:spcBef>
                <a:spcPct val="0"/>
              </a:spcBef>
              <a:buFont typeface="Wingdings 2" pitchFamily="18" charset="2"/>
              <a:buNone/>
            </a:pPr>
            <a:r>
              <a:rPr lang="ru-RU" sz="1700" b="1" smtClean="0">
                <a:latin typeface="Arial" charset="0"/>
                <a:cs typeface="Arial" charset="0"/>
              </a:rPr>
              <a:t>Общая площадь озеленения и благоустройства –  не менее 850 кв.м.;</a:t>
            </a:r>
          </a:p>
          <a:p>
            <a:pPr marL="0" indent="0">
              <a:spcBef>
                <a:spcPct val="0"/>
              </a:spcBef>
              <a:buFont typeface="Wingdings 2" pitchFamily="18" charset="2"/>
              <a:buNone/>
            </a:pPr>
            <a:r>
              <a:rPr lang="ru-RU" sz="1700" b="1" smtClean="0">
                <a:latin typeface="Arial" charset="0"/>
                <a:cs typeface="Arial" charset="0"/>
              </a:rPr>
              <a:t>Тематические демонстрационные участки: газоны, цветочные клумбы, </a:t>
            </a:r>
          </a:p>
          <a:p>
            <a:pPr marL="0" indent="0">
              <a:spcBef>
                <a:spcPct val="0"/>
              </a:spcBef>
              <a:buFont typeface="Wingdings 2" pitchFamily="18" charset="2"/>
              <a:buNone/>
            </a:pPr>
            <a:r>
              <a:rPr lang="ru-RU" sz="1700" b="1" smtClean="0">
                <a:latin typeface="Arial" charset="0"/>
                <a:cs typeface="Arial" charset="0"/>
              </a:rPr>
              <a:t>розарии, аллеи коллекционных сортов декоративных кустарников </a:t>
            </a:r>
          </a:p>
          <a:p>
            <a:pPr marL="0" indent="0">
              <a:spcBef>
                <a:spcPct val="0"/>
              </a:spcBef>
              <a:buFont typeface="Wingdings 2" pitchFamily="18" charset="2"/>
              <a:buNone/>
            </a:pPr>
            <a:r>
              <a:rPr lang="ru-RU" sz="1700" b="1" smtClean="0">
                <a:latin typeface="Arial" charset="0"/>
                <a:cs typeface="Arial" charset="0"/>
              </a:rPr>
              <a:t>и деревьев, коллекция водных растений.</a:t>
            </a:r>
          </a:p>
        </p:txBody>
      </p:sp>
      <p:sp>
        <p:nvSpPr>
          <p:cNvPr id="10" name="Заголовок 1"/>
          <p:cNvSpPr txBox="1">
            <a:spLocks/>
          </p:cNvSpPr>
          <p:nvPr/>
        </p:nvSpPr>
        <p:spPr bwMode="auto">
          <a:xfrm>
            <a:off x="0" y="-26988"/>
            <a:ext cx="9144000" cy="503238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fontAlgn="auto" hangingPunct="1">
              <a:spcAft>
                <a:spcPts val="0"/>
              </a:spcAft>
              <a:defRPr/>
            </a:pPr>
            <a:r>
              <a:rPr lang="ru-RU" sz="1800" b="1" dirty="0" smtClean="0">
                <a:cs typeface="Arial" pitchFamily="34" charset="0"/>
              </a:rPr>
              <a:t>Ландшафтный парк «Милютинский» </a:t>
            </a:r>
            <a:endParaRPr lang="ru-RU" sz="1800" b="1" dirty="0">
              <a:latin typeface="+mn-lt"/>
              <a:ea typeface="+mn-ea"/>
              <a:cs typeface="Arial" pitchFamily="34" charset="0"/>
            </a:endParaRPr>
          </a:p>
        </p:txBody>
      </p:sp>
      <p:sp>
        <p:nvSpPr>
          <p:cNvPr id="16390" name="Заголовок 1"/>
          <p:cNvSpPr txBox="1">
            <a:spLocks/>
          </p:cNvSpPr>
          <p:nvPr/>
        </p:nvSpPr>
        <p:spPr bwMode="auto">
          <a:xfrm>
            <a:off x="468313" y="144463"/>
            <a:ext cx="8229600" cy="763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bIns="0" anchor="b"/>
          <a:lstStyle/>
          <a:p>
            <a:pPr algn="ctr"/>
            <a:r>
              <a:rPr lang="ru-RU" sz="2200" dirty="0">
                <a:latin typeface="Arial Black" pitchFamily="34" charset="0"/>
              </a:rPr>
              <a:t>Озеленение территории парка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19700" y="1827213"/>
            <a:ext cx="3384550" cy="253841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pic>
        <p:nvPicPr>
          <p:cNvPr id="9" name="Picture 15" descr="shsp_1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260648"/>
            <a:ext cx="1819275" cy="58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 descr="D:\USERS\Валентина\Desktop\shsp_14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099300" y="360363"/>
            <a:ext cx="1736725" cy="45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>
          <a:xfrm>
            <a:off x="457200" y="-26988"/>
            <a:ext cx="8229600" cy="1143001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tx1"/>
                </a:solidFill>
                <a:latin typeface="Arial Black" pitchFamily="34" charset="0"/>
              </a:rPr>
              <a:t>Открытая торговая площадка</a:t>
            </a:r>
          </a:p>
        </p:txBody>
      </p:sp>
      <p:pic>
        <p:nvPicPr>
          <p:cNvPr id="1026" name="Picture 2" descr="http://www.daservice.ru/img/big/1164001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1912938"/>
            <a:ext cx="5181600" cy="38862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0" y="-26988"/>
            <a:ext cx="9144000" cy="503238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fontAlgn="auto" hangingPunct="1">
              <a:spcAft>
                <a:spcPts val="0"/>
              </a:spcAft>
              <a:defRPr/>
            </a:pPr>
            <a:r>
              <a:rPr lang="ru-RU" sz="1800" b="1" dirty="0" smtClean="0">
                <a:cs typeface="Arial" pitchFamily="34" charset="0"/>
              </a:rPr>
              <a:t>Ландшафтный парк «Милютинский» </a:t>
            </a:r>
            <a:endParaRPr lang="ru-RU" sz="1800" b="1" dirty="0">
              <a:latin typeface="+mn-lt"/>
              <a:ea typeface="+mn-ea"/>
              <a:cs typeface="Arial" pitchFamily="34" charset="0"/>
            </a:endParaRPr>
          </a:p>
        </p:txBody>
      </p:sp>
      <p:pic>
        <p:nvPicPr>
          <p:cNvPr id="1030" name="Picture 6" descr="http://sunnysad.ru/uploadedFiles/images/IMG_396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59463" y="1912938"/>
            <a:ext cx="3003550" cy="38925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sp>
        <p:nvSpPr>
          <p:cNvPr id="17415" name="Прямоугольник 5"/>
          <p:cNvSpPr>
            <a:spLocks noChangeArrowheads="1"/>
          </p:cNvSpPr>
          <p:nvPr/>
        </p:nvSpPr>
        <p:spPr bwMode="auto">
          <a:xfrm>
            <a:off x="395288" y="1198563"/>
            <a:ext cx="7526337" cy="61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700" b="1"/>
              <a:t>Размер участка  2 сотки, под открытым небом, огорожен забором </a:t>
            </a:r>
          </a:p>
          <a:p>
            <a:r>
              <a:rPr lang="ru-RU" sz="1700" b="1"/>
              <a:t>из пластиковой сетки</a:t>
            </a:r>
            <a:endParaRPr lang="ru-RU" sz="1700"/>
          </a:p>
        </p:txBody>
      </p:sp>
      <p:pic>
        <p:nvPicPr>
          <p:cNvPr id="8" name="Picture 15" descr="shsp_1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32656"/>
            <a:ext cx="1819275" cy="58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 descr="D:\USERS\Валентина\Desktop\shsp_1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407275" y="476672"/>
            <a:ext cx="1736725" cy="45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>
          <a:xfrm>
            <a:off x="541338" y="287338"/>
            <a:ext cx="8229600" cy="765175"/>
          </a:xfrm>
        </p:spPr>
        <p:txBody>
          <a:bodyPr/>
          <a:lstStyle/>
          <a:p>
            <a:r>
              <a:rPr lang="ru-RU" sz="2700" dirty="0" smtClean="0">
                <a:solidFill>
                  <a:schemeClr val="tx1"/>
                </a:solidFill>
                <a:latin typeface="Arial Black" pitchFamily="34" charset="0"/>
              </a:rPr>
              <a:t>Проект</a:t>
            </a:r>
            <a:r>
              <a:rPr lang="ru-RU" sz="2700" dirty="0" smtClean="0">
                <a:latin typeface="Arial Black" pitchFamily="34" charset="0"/>
              </a:rPr>
              <a:t> </a:t>
            </a:r>
            <a:r>
              <a:rPr lang="ru-RU" sz="2700" dirty="0" smtClean="0">
                <a:solidFill>
                  <a:schemeClr val="tx1"/>
                </a:solidFill>
                <a:latin typeface="Arial Black" pitchFamily="34" charset="0"/>
              </a:rPr>
              <a:t>«Сирени Победы»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/>
          <a:srcRect l="13487"/>
          <a:stretch/>
        </p:blipFill>
        <p:spPr>
          <a:xfrm>
            <a:off x="323850" y="1571625"/>
            <a:ext cx="3121025" cy="48101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867400" y="1579563"/>
            <a:ext cx="3138488" cy="235426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76600" y="1270000"/>
            <a:ext cx="3175000" cy="2159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8438" name="TextBox 6"/>
          <p:cNvSpPr txBox="1">
            <a:spLocks noChangeArrowheads="1"/>
          </p:cNvSpPr>
          <p:nvPr/>
        </p:nvSpPr>
        <p:spPr bwMode="auto">
          <a:xfrm>
            <a:off x="3444875" y="4111625"/>
            <a:ext cx="2422525" cy="140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700">
                <a:latin typeface="Arial Black" pitchFamily="34" charset="0"/>
              </a:rPr>
              <a:t>Совместно  с ветеранами ВОВ – посадка «Аллеи Славы»</a:t>
            </a:r>
          </a:p>
          <a:p>
            <a:pPr algn="ctr"/>
            <a:r>
              <a:rPr lang="ru-RU" sz="1700">
                <a:latin typeface="Arial Black" pitchFamily="34" charset="0"/>
              </a:rPr>
              <a:t>на 9 мая 2015г)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867400" y="4017963"/>
            <a:ext cx="3138488" cy="236378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-20638" y="-26988"/>
            <a:ext cx="9164638" cy="503238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fontAlgn="auto" hangingPunct="1">
              <a:spcAft>
                <a:spcPts val="0"/>
              </a:spcAft>
              <a:defRPr/>
            </a:pPr>
            <a:r>
              <a:rPr lang="ru-RU" sz="1800" b="1" dirty="0" smtClean="0">
                <a:cs typeface="Arial" pitchFamily="34" charset="0"/>
              </a:rPr>
              <a:t>Ландшафтный парк «Милютинский» </a:t>
            </a:r>
            <a:endParaRPr lang="ru-RU" sz="1800" b="1" dirty="0">
              <a:latin typeface="+mn-lt"/>
              <a:ea typeface="+mn-ea"/>
              <a:cs typeface="Arial" pitchFamily="34" charset="0"/>
            </a:endParaRPr>
          </a:p>
        </p:txBody>
      </p:sp>
      <p:pic>
        <p:nvPicPr>
          <p:cNvPr id="10" name="Picture 15" descr="shsp_1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332656"/>
            <a:ext cx="1819275" cy="58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 descr="D:\USERS\Валентина\Desktop\shsp_14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164288" y="476672"/>
            <a:ext cx="1736725" cy="45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6" name="Picture 22" descr="http://img1.liveinternet.ru/images/foto/c/1/473/2977473/f_2141666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29275" y="3790950"/>
            <a:ext cx="3357563" cy="25177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pic>
        <p:nvPicPr>
          <p:cNvPr id="1038" name="Picture 14" descr="http://www.gorobzor.ru/public/news/images/2662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84888" y="981075"/>
            <a:ext cx="2870200" cy="21209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sp>
        <p:nvSpPr>
          <p:cNvPr id="19460" name="Заголовок 1"/>
          <p:cNvSpPr>
            <a:spLocks noGrp="1"/>
          </p:cNvSpPr>
          <p:nvPr>
            <p:ph type="title"/>
          </p:nvPr>
        </p:nvSpPr>
        <p:spPr>
          <a:xfrm>
            <a:off x="409575" y="360363"/>
            <a:ext cx="8229600" cy="620712"/>
          </a:xfrm>
        </p:spPr>
        <p:txBody>
          <a:bodyPr/>
          <a:lstStyle/>
          <a:p>
            <a:r>
              <a:rPr lang="ru-RU" sz="2700" smtClean="0">
                <a:solidFill>
                  <a:schemeClr val="tx1"/>
                </a:solidFill>
                <a:latin typeface="Arial Black" pitchFamily="34" charset="0"/>
              </a:rPr>
              <a:t>Проект «Аллея желаний»</a:t>
            </a:r>
          </a:p>
        </p:txBody>
      </p:sp>
      <p:sp>
        <p:nvSpPr>
          <p:cNvPr id="19461" name="TextBox 6"/>
          <p:cNvSpPr txBox="1">
            <a:spLocks noChangeArrowheads="1"/>
          </p:cNvSpPr>
          <p:nvPr/>
        </p:nvSpPr>
        <p:spPr bwMode="auto">
          <a:xfrm>
            <a:off x="3419475" y="4508500"/>
            <a:ext cx="2209800" cy="169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300" b="1"/>
              <a:t>Кедр наполняет энергией и успокаивает, дает жизненные силы и  исполняет желания – пусть же  у каждого ребенка исполнится его заветная мечта – иметь семью</a:t>
            </a:r>
          </a:p>
        </p:txBody>
      </p:sp>
      <p:pic>
        <p:nvPicPr>
          <p:cNvPr id="1032" name="Picture 8" descr="http://freshufa.com/userfiles/news/small_big/5e0850ef8606225e6ec1fb5af9c18e7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2088" y="3817938"/>
            <a:ext cx="3321050" cy="249078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pic>
        <p:nvPicPr>
          <p:cNvPr id="1034" name="Picture 10" descr="http://pda.fedpress.ru/sites/fedpress/files/artkasya/news/8_1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7950" y="1539875"/>
            <a:ext cx="3063875" cy="203358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pic>
        <p:nvPicPr>
          <p:cNvPr id="1036" name="Picture 12" descr="http://komkur.info/i/20130522/gsn_2515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60675" y="1989138"/>
            <a:ext cx="3511550" cy="23368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-20638" y="-26988"/>
            <a:ext cx="9164638" cy="503238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fontAlgn="auto" hangingPunct="1">
              <a:spcAft>
                <a:spcPts val="0"/>
              </a:spcAft>
              <a:defRPr/>
            </a:pPr>
            <a:r>
              <a:rPr lang="ru-RU" sz="1800" b="1" dirty="0" smtClean="0">
                <a:cs typeface="Arial" pitchFamily="34" charset="0"/>
              </a:rPr>
              <a:t>Ландшафтный парк «Милютинский» </a:t>
            </a:r>
            <a:endParaRPr lang="ru-RU" sz="1800" b="1" dirty="0">
              <a:latin typeface="+mn-lt"/>
              <a:ea typeface="+mn-ea"/>
              <a:cs typeface="Arial" pitchFamily="34" charset="0"/>
            </a:endParaRPr>
          </a:p>
        </p:txBody>
      </p:sp>
      <p:sp>
        <p:nvSpPr>
          <p:cNvPr id="19467" name="Прямоугольник 2"/>
          <p:cNvSpPr>
            <a:spLocks noChangeArrowheads="1"/>
          </p:cNvSpPr>
          <p:nvPr/>
        </p:nvSpPr>
        <p:spPr bwMode="auto">
          <a:xfrm>
            <a:off x="349250" y="1031875"/>
            <a:ext cx="3768725" cy="354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700" b="1"/>
              <a:t>Кедровая аллея на 100 деревьев</a:t>
            </a:r>
            <a:endParaRPr lang="ru-RU" sz="1700">
              <a:latin typeface="Constantia" pitchFamily="18" charset="0"/>
            </a:endParaRPr>
          </a:p>
        </p:txBody>
      </p:sp>
      <p:pic>
        <p:nvPicPr>
          <p:cNvPr id="12" name="Picture 15" descr="shsp_14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332656"/>
            <a:ext cx="1819275" cy="58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" descr="D:\USERS\Валентина\Desktop\shsp_14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092280" y="476672"/>
            <a:ext cx="1736725" cy="45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9338" y="3976688"/>
            <a:ext cx="3983037" cy="26447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 rotWithShape="1">
          <a:blip r:embed="rId4" cstate="print"/>
          <a:srcRect l="5308" t="3637" r="4281" b="4748"/>
          <a:stretch/>
        </p:blipFill>
        <p:spPr bwMode="auto">
          <a:xfrm>
            <a:off x="684213" y="1889125"/>
            <a:ext cx="4322762" cy="29083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7088" y="5229225"/>
            <a:ext cx="1844675" cy="12255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sp>
        <p:nvSpPr>
          <p:cNvPr id="20485" name="Заголовок 1"/>
          <p:cNvSpPr>
            <a:spLocks noGrp="1"/>
          </p:cNvSpPr>
          <p:nvPr>
            <p:ph type="title"/>
          </p:nvPr>
        </p:nvSpPr>
        <p:spPr>
          <a:xfrm>
            <a:off x="468313" y="476672"/>
            <a:ext cx="8229600" cy="431378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tx1"/>
                </a:solidFill>
                <a:latin typeface="Arial Black" pitchFamily="34" charset="0"/>
              </a:rPr>
              <a:t>Пруд, беседки, скамейки, фонтаны  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0" y="-26988"/>
            <a:ext cx="9144000" cy="503238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fontAlgn="auto" hangingPunct="1">
              <a:spcAft>
                <a:spcPts val="0"/>
              </a:spcAft>
              <a:defRPr/>
            </a:pPr>
            <a:r>
              <a:rPr lang="ru-RU" sz="1800" b="1" dirty="0" smtClean="0">
                <a:cs typeface="Arial" pitchFamily="34" charset="0"/>
              </a:rPr>
              <a:t>Ландшафтный парк «Милютинский» </a:t>
            </a:r>
            <a:endParaRPr lang="ru-RU" sz="1800" b="1" dirty="0">
              <a:latin typeface="+mn-lt"/>
              <a:ea typeface="+mn-ea"/>
              <a:cs typeface="Arial" pitchFamily="34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917825" y="4941888"/>
            <a:ext cx="1312863" cy="16160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 rotWithShape="1">
          <a:blip r:embed="rId7" cstate="print"/>
          <a:srcRect l="9823" t="30115" r="31280" b="14903"/>
          <a:stretch/>
        </p:blipFill>
        <p:spPr bwMode="auto">
          <a:xfrm>
            <a:off x="5364163" y="1557338"/>
            <a:ext cx="3216275" cy="22637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sp>
        <p:nvSpPr>
          <p:cNvPr id="20490" name="Прямоугольник 2"/>
          <p:cNvSpPr>
            <a:spLocks noChangeArrowheads="1"/>
          </p:cNvSpPr>
          <p:nvPr/>
        </p:nvSpPr>
        <p:spPr bwMode="auto">
          <a:xfrm>
            <a:off x="323850" y="908050"/>
            <a:ext cx="8353425" cy="877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700" b="1"/>
              <a:t>Дорожки шириной не менее 1,5 м и общей протяженностью не менее 800 м.</a:t>
            </a:r>
          </a:p>
          <a:p>
            <a:r>
              <a:rPr lang="ru-RU" sz="1700" b="1"/>
              <a:t>Скамейки, оборудованные уличными урнами –10 шт.</a:t>
            </a:r>
          </a:p>
          <a:p>
            <a:r>
              <a:rPr lang="ru-RU" sz="1700" b="1"/>
              <a:t>Парковые фонари –20 шт.</a:t>
            </a:r>
          </a:p>
        </p:txBody>
      </p:sp>
      <p:pic>
        <p:nvPicPr>
          <p:cNvPr id="11" name="Picture 15" descr="shsp_14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332656"/>
            <a:ext cx="1819275" cy="58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 descr="D:\USERS\Валентина\Desktop\shsp_14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164288" y="476672"/>
            <a:ext cx="1736725" cy="45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2781300"/>
            <a:ext cx="3097212" cy="31210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825" y="563563"/>
            <a:ext cx="8893175" cy="489173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200" dirty="0" smtClean="0">
                <a:solidFill>
                  <a:schemeClr val="tx1"/>
                </a:solidFill>
                <a:latin typeface="Arial Black" pitchFamily="34" charset="0"/>
              </a:rPr>
              <a:t>Зоны отдыха, малые архитектурные формы</a:t>
            </a:r>
            <a:endParaRPr lang="ru-RU" sz="22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0" y="476672"/>
            <a:ext cx="9144000" cy="216024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fontAlgn="auto" hangingPunct="1">
              <a:spcAft>
                <a:spcPts val="0"/>
              </a:spcAft>
              <a:defRPr/>
            </a:pPr>
            <a:r>
              <a:rPr lang="ru-RU" sz="1800" b="1" dirty="0" smtClean="0">
                <a:cs typeface="Arial" pitchFamily="34" charset="0"/>
              </a:rPr>
              <a:t>Ландшафтный парк «Милютинский» </a:t>
            </a:r>
            <a:endParaRPr lang="ru-RU" sz="1800" b="1" dirty="0">
              <a:latin typeface="+mn-lt"/>
              <a:ea typeface="+mn-ea"/>
              <a:cs typeface="Arial" pitchFamily="34" charset="0"/>
            </a:endParaRPr>
          </a:p>
        </p:txBody>
      </p:sp>
      <p:pic>
        <p:nvPicPr>
          <p:cNvPr id="5125" name="Picture 5"/>
          <p:cNvPicPr>
            <a:picLocks noChangeAspect="1" noChangeArrowheads="1"/>
          </p:cNvPicPr>
          <p:nvPr/>
        </p:nvPicPr>
        <p:blipFill rotWithShape="1">
          <a:blip r:embed="rId4" cstate="print"/>
          <a:srcRect t="2673" b="18849"/>
          <a:stretch/>
        </p:blipFill>
        <p:spPr bwMode="auto">
          <a:xfrm>
            <a:off x="3708400" y="3860800"/>
            <a:ext cx="5032375" cy="26352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 rotWithShape="1">
          <a:blip r:embed="rId5" cstate="print"/>
          <a:srcRect b="4871"/>
          <a:stretch/>
        </p:blipFill>
        <p:spPr bwMode="auto">
          <a:xfrm>
            <a:off x="4787900" y="1106488"/>
            <a:ext cx="4019550" cy="253841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sp>
        <p:nvSpPr>
          <p:cNvPr id="21512" name="Прямоугольник 2"/>
          <p:cNvSpPr>
            <a:spLocks noChangeArrowheads="1"/>
          </p:cNvSpPr>
          <p:nvPr/>
        </p:nvSpPr>
        <p:spPr bwMode="auto">
          <a:xfrm>
            <a:off x="323850" y="1052513"/>
            <a:ext cx="4572000" cy="140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700" b="1"/>
              <a:t>Малые архитектурные формы: скамейки, урны, элементы вертикаль-ного озеленения, парковая скульптура, декоративные светильники, беседки, водопады, фонтаны и т.д.)</a:t>
            </a:r>
          </a:p>
        </p:txBody>
      </p:sp>
      <p:pic>
        <p:nvPicPr>
          <p:cNvPr id="9" name="Picture 15" descr="shsp_1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1819275" cy="62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 descr="D:\USERS\Валентина\Desktop\shsp_14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07275" y="0"/>
            <a:ext cx="1736725" cy="45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>
          <a:xfrm>
            <a:off x="287338" y="504825"/>
            <a:ext cx="8532812" cy="763588"/>
          </a:xfrm>
        </p:spPr>
        <p:txBody>
          <a:bodyPr>
            <a:normAutofit/>
          </a:bodyPr>
          <a:lstStyle/>
          <a:p>
            <a:r>
              <a:rPr lang="ru-RU" sz="2200" dirty="0" err="1" smtClean="0">
                <a:solidFill>
                  <a:schemeClr val="tx1"/>
                </a:solidFill>
                <a:latin typeface="Arial Black" pitchFamily="34" charset="0"/>
              </a:rPr>
              <a:t>Рокарий</a:t>
            </a:r>
            <a:r>
              <a:rPr lang="ru-RU" sz="2200" dirty="0" smtClean="0">
                <a:solidFill>
                  <a:schemeClr val="tx1"/>
                </a:solidFill>
                <a:latin typeface="Arial Black" pitchFamily="34" charset="0"/>
              </a:rPr>
              <a:t>, альпийская горка, </a:t>
            </a:r>
            <a:br>
              <a:rPr lang="ru-RU" sz="2200" dirty="0" smtClean="0">
                <a:solidFill>
                  <a:schemeClr val="tx1"/>
                </a:solidFill>
                <a:latin typeface="Arial Black" pitchFamily="34" charset="0"/>
              </a:rPr>
            </a:br>
            <a:r>
              <a:rPr lang="ru-RU" sz="2200" dirty="0" smtClean="0">
                <a:solidFill>
                  <a:schemeClr val="tx1"/>
                </a:solidFill>
                <a:latin typeface="Arial Black" pitchFamily="34" charset="0"/>
              </a:rPr>
              <a:t>подпорные стенки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0" y="-26988"/>
            <a:ext cx="9144000" cy="503238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fontAlgn="auto" hangingPunct="1">
              <a:spcAft>
                <a:spcPts val="0"/>
              </a:spcAft>
              <a:defRPr/>
            </a:pPr>
            <a:r>
              <a:rPr lang="ru-RU" sz="1800" b="1" dirty="0" smtClean="0">
                <a:cs typeface="Arial" pitchFamily="34" charset="0"/>
              </a:rPr>
              <a:t>Ландшафтный парк «Милютинский» </a:t>
            </a:r>
            <a:endParaRPr lang="ru-RU" sz="1800" b="1" dirty="0">
              <a:latin typeface="+mn-lt"/>
              <a:ea typeface="+mn-ea"/>
              <a:cs typeface="Arial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550" y="1395413"/>
            <a:ext cx="4105275" cy="307816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8175" y="4456113"/>
            <a:ext cx="2997200" cy="21939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33850" y="3910013"/>
            <a:ext cx="3678238" cy="27590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 rotWithShape="1">
          <a:blip r:embed="rId6" cstate="print"/>
          <a:srcRect t="9228"/>
          <a:stretch/>
        </p:blipFill>
        <p:spPr bwMode="auto">
          <a:xfrm>
            <a:off x="5364088" y="1268760"/>
            <a:ext cx="2878138" cy="348456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pic>
        <p:nvPicPr>
          <p:cNvPr id="9" name="Picture 15" descr="shsp_1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5750" y="228600"/>
            <a:ext cx="1819275" cy="58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 descr="D:\USERS\Валентина\Desktop\shsp_14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099300" y="360363"/>
            <a:ext cx="1736725" cy="45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80728"/>
            <a:ext cx="8229600" cy="1008112"/>
          </a:xfrm>
        </p:spPr>
        <p:txBody>
          <a:bodyPr>
            <a:normAutofit fontScale="90000"/>
          </a:bodyPr>
          <a:lstStyle/>
          <a:p>
            <a:r>
              <a:rPr lang="ru-RU" sz="3400" dirty="0" smtClean="0">
                <a:solidFill>
                  <a:srgbClr val="741324"/>
                </a:solidFill>
              </a:rPr>
              <a:t>Описание проекта «Ландшафтный </a:t>
            </a:r>
            <a:br>
              <a:rPr lang="ru-RU" sz="3400" dirty="0" smtClean="0">
                <a:solidFill>
                  <a:srgbClr val="741324"/>
                </a:solidFill>
              </a:rPr>
            </a:br>
            <a:r>
              <a:rPr lang="ru-RU" sz="3400" dirty="0" smtClean="0">
                <a:solidFill>
                  <a:srgbClr val="741324"/>
                </a:solidFill>
              </a:rPr>
              <a:t>парк «</a:t>
            </a:r>
            <a:r>
              <a:rPr lang="ru-RU" sz="3400" dirty="0" err="1" smtClean="0">
                <a:solidFill>
                  <a:srgbClr val="741324"/>
                </a:solidFill>
              </a:rPr>
              <a:t>Милютинский</a:t>
            </a:r>
            <a:r>
              <a:rPr lang="ru-RU" sz="3400" dirty="0" smtClean="0">
                <a:solidFill>
                  <a:srgbClr val="741324"/>
                </a:solidFill>
              </a:rPr>
              <a:t>»</a:t>
            </a:r>
            <a:r>
              <a:rPr lang="ru-RU" b="1" dirty="0" smtClean="0">
                <a:solidFill>
                  <a:srgbClr val="741324"/>
                </a:solidFill>
              </a:rPr>
              <a:t/>
            </a:r>
            <a:br>
              <a:rPr lang="ru-RU" b="1" dirty="0" smtClean="0">
                <a:solidFill>
                  <a:srgbClr val="741324"/>
                </a:solidFill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925144"/>
          </a:xfrm>
        </p:spPr>
        <p:txBody>
          <a:bodyPr>
            <a:normAutofit fontScale="55000" lnSpcReduction="20000"/>
          </a:bodyPr>
          <a:lstStyle/>
          <a:p>
            <a:pPr marL="0" indent="0" algn="just" fontAlgn="auto">
              <a:lnSpc>
                <a:spcPct val="90000"/>
              </a:lnSpc>
              <a:spcAft>
                <a:spcPts val="0"/>
              </a:spcAft>
              <a:buClr>
                <a:srgbClr val="990033"/>
              </a:buClr>
              <a:buFont typeface="Wingdings 2"/>
              <a:buNone/>
              <a:defRPr/>
            </a:pPr>
            <a:r>
              <a:rPr lang="ru-RU" sz="3500" b="1" dirty="0" smtClean="0"/>
              <a:t>Видение</a:t>
            </a:r>
            <a:r>
              <a:rPr lang="ru-RU" sz="3500" dirty="0" smtClean="0"/>
              <a:t> – ландшафтный парк сотрудничает с детскими домами: проводим обучающие семинары, дети проходят практику в «Зеленой школе», выращивая для себя овощи и ягоды. На лето трудоустроены подростки с 14 лет и мамы с маленькими детьми, попавшие в трудные жизненные ситуации. </a:t>
            </a:r>
          </a:p>
          <a:p>
            <a:pPr marL="0" indent="0" algn="just" fontAlgn="auto">
              <a:lnSpc>
                <a:spcPct val="90000"/>
              </a:lnSpc>
              <a:spcAft>
                <a:spcPts val="0"/>
              </a:spcAft>
              <a:buClr>
                <a:srgbClr val="990033"/>
              </a:buClr>
              <a:buFont typeface="Wingdings 2"/>
              <a:buNone/>
              <a:defRPr/>
            </a:pPr>
            <a:r>
              <a:rPr lang="ru-RU" sz="3500" b="1" dirty="0" smtClean="0"/>
              <a:t>Миссия</a:t>
            </a:r>
            <a:r>
              <a:rPr lang="ru-RU" sz="3500" dirty="0" smtClean="0"/>
              <a:t> – содействие трудоустройству определенных категорий граждан в сфере сельского хозяйства и торговли, через обучение принципам и навыкам природного земледелия.</a:t>
            </a:r>
          </a:p>
          <a:p>
            <a:pPr marL="0" indent="0" algn="just" fontAlgn="auto">
              <a:lnSpc>
                <a:spcPct val="90000"/>
              </a:lnSpc>
              <a:spcAft>
                <a:spcPts val="0"/>
              </a:spcAft>
              <a:buClr>
                <a:srgbClr val="990033"/>
              </a:buClr>
              <a:buFontTx/>
              <a:buNone/>
              <a:defRPr/>
            </a:pPr>
            <a:r>
              <a:rPr lang="ru-RU" sz="3500" b="1" dirty="0" smtClean="0"/>
              <a:t>Цели</a:t>
            </a:r>
            <a:r>
              <a:rPr lang="ru-RU" sz="3500" dirty="0" smtClean="0"/>
              <a:t> -</a:t>
            </a:r>
          </a:p>
          <a:p>
            <a:pPr marL="609600" indent="-609600" algn="just" fontAlgn="auto">
              <a:lnSpc>
                <a:spcPct val="90000"/>
              </a:lnSpc>
              <a:spcAft>
                <a:spcPts val="0"/>
              </a:spcAft>
              <a:buClr>
                <a:srgbClr val="990033"/>
              </a:buClr>
              <a:buFont typeface="Wingdings" pitchFamily="2" charset="2"/>
              <a:buChar char="Ø"/>
              <a:defRPr/>
            </a:pPr>
            <a:r>
              <a:rPr lang="ru-RU" sz="3500" dirty="0" smtClean="0"/>
              <a:t>Обучить детей-сирот навыкам выращивания огородных культур методом проведения обучающих семинаров и практическим урокам в «Зеленой школе»</a:t>
            </a:r>
          </a:p>
          <a:p>
            <a:pPr marL="609600" indent="-609600" algn="just" fontAlgn="auto">
              <a:lnSpc>
                <a:spcPct val="90000"/>
              </a:lnSpc>
              <a:spcAft>
                <a:spcPts val="0"/>
              </a:spcAft>
              <a:buClr>
                <a:srgbClr val="990033"/>
              </a:buClr>
              <a:buFont typeface="Wingdings" pitchFamily="2" charset="2"/>
              <a:buChar char="Ø"/>
              <a:defRPr/>
            </a:pPr>
            <a:r>
              <a:rPr lang="ru-RU" sz="3500" dirty="0" smtClean="0"/>
              <a:t>Трудоустроить на летний период несовершеннолетних детей-сирот (с 14лет).</a:t>
            </a:r>
          </a:p>
          <a:p>
            <a:pPr marL="609600" indent="-609600" algn="just" fontAlgn="auto">
              <a:lnSpc>
                <a:spcPct val="90000"/>
              </a:lnSpc>
              <a:spcAft>
                <a:spcPts val="0"/>
              </a:spcAft>
              <a:buClr>
                <a:srgbClr val="990033"/>
              </a:buClr>
              <a:buFont typeface="Wingdings" pitchFamily="2" charset="2"/>
              <a:buChar char="Ø"/>
              <a:defRPr/>
            </a:pPr>
            <a:r>
              <a:rPr lang="ru-RU" sz="3500" dirty="0" smtClean="0"/>
              <a:t>Трудоустроить на летний период мам с маленькими детьми, попавшие в трудные жизненные ситуации:</a:t>
            </a:r>
          </a:p>
          <a:p>
            <a:pPr algn="just">
              <a:lnSpc>
                <a:spcPct val="90000"/>
              </a:lnSpc>
              <a:buClr>
                <a:srgbClr val="990033"/>
              </a:buClr>
              <a:buFont typeface="Wingdings 2"/>
              <a:buAutoNum type="arabicPeriod"/>
              <a:defRPr/>
            </a:pPr>
            <a:r>
              <a:rPr lang="ru-RU" sz="3500" dirty="0" smtClean="0"/>
              <a:t>Социальный момент: профилактика  социального сиротства – трудоустройство потенциальных «</a:t>
            </a:r>
            <a:r>
              <a:rPr lang="ru-RU" sz="3500" dirty="0" err="1" smtClean="0"/>
              <a:t>отказниц</a:t>
            </a:r>
            <a:r>
              <a:rPr lang="ru-RU" sz="3500" dirty="0" smtClean="0"/>
              <a:t>»</a:t>
            </a:r>
          </a:p>
          <a:p>
            <a:pPr algn="just">
              <a:lnSpc>
                <a:spcPct val="90000"/>
              </a:lnSpc>
              <a:buClr>
                <a:srgbClr val="990033"/>
              </a:buClr>
              <a:buFont typeface="Wingdings 2"/>
              <a:buAutoNum type="arabicPeriod"/>
              <a:defRPr/>
            </a:pPr>
            <a:r>
              <a:rPr lang="ru-RU" sz="3500" dirty="0" smtClean="0"/>
              <a:t>Психологический момент: трудотерапия мам с маленькими детьми, эмоциональная разрядка, развитие новых навыков, новые знакомства - поддержка и общение с женщинами, оказавшимся в подобной ситуации</a:t>
            </a:r>
          </a:p>
          <a:p>
            <a:endParaRPr lang="ru-RU" dirty="0"/>
          </a:p>
        </p:txBody>
      </p:sp>
      <p:pic>
        <p:nvPicPr>
          <p:cNvPr id="4" name="Picture 15" descr="shsp_1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228600"/>
            <a:ext cx="1819275" cy="58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D:\USERS\Валентина\Desktop\shsp_1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99300" y="360363"/>
            <a:ext cx="1736725" cy="45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576064"/>
          </a:xfrm>
        </p:spPr>
        <p:txBody>
          <a:bodyPr>
            <a:normAutofit fontScale="90000"/>
          </a:bodyPr>
          <a:lstStyle/>
          <a:p>
            <a:r>
              <a:rPr lang="ru-RU" sz="3800" dirty="0" smtClean="0">
                <a:solidFill>
                  <a:srgbClr val="741324"/>
                </a:solidFill>
              </a:rPr>
              <a:t>Описание бизнеса и анализ рынка</a:t>
            </a:r>
            <a:r>
              <a:rPr lang="ru-RU" sz="3400" dirty="0" smtClean="0">
                <a:solidFill>
                  <a:srgbClr val="741324"/>
                </a:solidFill>
              </a:rPr>
              <a:t/>
            </a:r>
            <a:br>
              <a:rPr lang="ru-RU" sz="3400" dirty="0" smtClean="0">
                <a:solidFill>
                  <a:srgbClr val="741324"/>
                </a:solidFill>
              </a:rPr>
            </a:br>
            <a:endParaRPr lang="ru-RU" sz="3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96752"/>
            <a:ext cx="8291264" cy="5661248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lnSpc>
                <a:spcPct val="120000"/>
              </a:lnSpc>
              <a:buClr>
                <a:srgbClr val="990033"/>
              </a:buClr>
              <a:buFontTx/>
              <a:buNone/>
            </a:pPr>
            <a:r>
              <a:rPr lang="ru-RU" sz="7200" b="1" dirty="0" smtClean="0"/>
              <a:t>Реализация</a:t>
            </a:r>
            <a:r>
              <a:rPr lang="ru-RU" sz="7200" dirty="0" smtClean="0"/>
              <a:t> – обучающие и практические занятия с детьми-сиротами в «Зеленой школе», предоставление сезонной работы несовершеннолетним выпускникам детских домов и матерям с маленькими детьми, попавшим в трудные жизненные ситуации.</a:t>
            </a:r>
          </a:p>
          <a:p>
            <a:pPr marL="0" indent="0" algn="just">
              <a:lnSpc>
                <a:spcPct val="120000"/>
              </a:lnSpc>
              <a:buClr>
                <a:srgbClr val="990033"/>
              </a:buClr>
              <a:buFont typeface="Wingdings 2" pitchFamily="18" charset="2"/>
              <a:buNone/>
            </a:pPr>
            <a:r>
              <a:rPr lang="ru-RU" sz="7200" b="1" dirty="0" smtClean="0"/>
              <a:t>Товар</a:t>
            </a:r>
            <a:r>
              <a:rPr lang="ru-RU" sz="7200" dirty="0" smtClean="0"/>
              <a:t> – услуги специалистов центра «Сияние» по освоению навыков природного земледелия у детей-сирот (работа с детьми от 7 лет до 14 лет); психологическая и финансовая поддержка потенциальных «</a:t>
            </a:r>
            <a:r>
              <a:rPr lang="ru-RU" sz="7200" dirty="0" err="1" smtClean="0"/>
              <a:t>отказниц</a:t>
            </a:r>
            <a:r>
              <a:rPr lang="ru-RU" sz="7200" dirty="0" smtClean="0"/>
              <a:t>» и матерей, попавших в трудные жизненные ситуации.</a:t>
            </a:r>
          </a:p>
          <a:p>
            <a:pPr marL="0" indent="0" algn="just">
              <a:lnSpc>
                <a:spcPct val="120000"/>
              </a:lnSpc>
              <a:buClr>
                <a:srgbClr val="990033"/>
              </a:buClr>
              <a:buFontTx/>
              <a:buNone/>
            </a:pPr>
            <a:r>
              <a:rPr lang="ru-RU" sz="7200" b="1" dirty="0" smtClean="0"/>
              <a:t>Преимущества продукта </a:t>
            </a:r>
            <a:r>
              <a:rPr lang="ru-RU" sz="7200" dirty="0" smtClean="0"/>
              <a:t>– уникальная возможность у мам с маленькими детьми работать в удобное для нее время (например, по 3 часа - между кормлением)</a:t>
            </a:r>
          </a:p>
          <a:p>
            <a:pPr marL="0" indent="0" algn="just">
              <a:lnSpc>
                <a:spcPct val="120000"/>
              </a:lnSpc>
              <a:buClr>
                <a:srgbClr val="990033"/>
              </a:buClr>
              <a:buFontTx/>
              <a:buNone/>
            </a:pPr>
            <a:r>
              <a:rPr lang="ru-RU" sz="7200" b="1" dirty="0" smtClean="0"/>
              <a:t>Потребитель продукта </a:t>
            </a:r>
            <a:r>
              <a:rPr lang="ru-RU" sz="7200" dirty="0" smtClean="0"/>
              <a:t>– дети-сироты, женщины, потенциальные «</a:t>
            </a:r>
            <a:r>
              <a:rPr lang="ru-RU" sz="7200" dirty="0" err="1" smtClean="0"/>
              <a:t>отказницы</a:t>
            </a:r>
            <a:r>
              <a:rPr lang="ru-RU" sz="7200" dirty="0" smtClean="0"/>
              <a:t>» и матери с маленькими детьми без средств к существованию.</a:t>
            </a:r>
          </a:p>
          <a:p>
            <a:pPr marL="0" indent="0" algn="just">
              <a:lnSpc>
                <a:spcPct val="120000"/>
              </a:lnSpc>
              <a:buClr>
                <a:srgbClr val="990033"/>
              </a:buClr>
              <a:buFontTx/>
              <a:buNone/>
            </a:pPr>
            <a:r>
              <a:rPr lang="ru-RU" sz="7200" b="1" dirty="0" smtClean="0"/>
              <a:t>Емкость рынка</a:t>
            </a:r>
            <a:r>
              <a:rPr lang="ru-RU" sz="7200" dirty="0" smtClean="0"/>
              <a:t>: на период с апреля по октябрь – трудоустроить 5 детей-сирот и 10 матерей с маленькими детьми</a:t>
            </a:r>
          </a:p>
          <a:p>
            <a:pPr marL="0" indent="0" algn="just">
              <a:lnSpc>
                <a:spcPct val="120000"/>
              </a:lnSpc>
              <a:buClr>
                <a:srgbClr val="990033"/>
              </a:buClr>
              <a:buFontTx/>
              <a:buNone/>
            </a:pPr>
            <a:r>
              <a:rPr lang="ru-RU" sz="7200" b="1" dirty="0" smtClean="0"/>
              <a:t>Факторы, влияющие на развитие бизнеса: </a:t>
            </a:r>
          </a:p>
          <a:p>
            <a:pPr marL="0" indent="0" algn="just">
              <a:lnSpc>
                <a:spcPct val="120000"/>
              </a:lnSpc>
              <a:buClr>
                <a:srgbClr val="990033"/>
              </a:buClr>
              <a:buFontTx/>
              <a:buNone/>
            </a:pPr>
            <a:r>
              <a:rPr lang="ru-RU" sz="7200" dirty="0" smtClean="0"/>
              <a:t>Социальный</a:t>
            </a:r>
            <a:endParaRPr lang="en-US" sz="7200" dirty="0" smtClean="0"/>
          </a:p>
        </p:txBody>
      </p:sp>
      <p:pic>
        <p:nvPicPr>
          <p:cNvPr id="4" name="Picture 15" descr="shsp_1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228600"/>
            <a:ext cx="1819275" cy="58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D:\USERS\Валентина\Desktop\shsp_1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99300" y="360363"/>
            <a:ext cx="1736725" cy="45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800" dirty="0" smtClean="0">
                <a:solidFill>
                  <a:srgbClr val="741324"/>
                </a:solidFill>
              </a:rPr>
              <a:t>План маркетинга</a:t>
            </a:r>
            <a:r>
              <a:rPr lang="ru-RU" b="1" dirty="0" smtClean="0">
                <a:solidFill>
                  <a:srgbClr val="741324"/>
                </a:solidFill>
              </a:rPr>
              <a:t/>
            </a:r>
            <a:br>
              <a:rPr lang="ru-RU" b="1" dirty="0" smtClean="0">
                <a:solidFill>
                  <a:srgbClr val="741324"/>
                </a:solidFill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96752"/>
            <a:ext cx="8363272" cy="5184576"/>
          </a:xfrm>
        </p:spPr>
        <p:txBody>
          <a:bodyPr>
            <a:noAutofit/>
          </a:bodyPr>
          <a:lstStyle/>
          <a:p>
            <a:pPr marL="0" indent="0" algn="just">
              <a:lnSpc>
                <a:spcPct val="80000"/>
              </a:lnSpc>
              <a:buClr>
                <a:srgbClr val="990033"/>
              </a:buClr>
              <a:buFontTx/>
              <a:buNone/>
            </a:pPr>
            <a:r>
              <a:rPr lang="ru-RU" sz="2300" b="1" dirty="0" smtClean="0"/>
              <a:t>Сегментация: </a:t>
            </a:r>
          </a:p>
          <a:p>
            <a:pPr marL="0" indent="0" algn="just">
              <a:lnSpc>
                <a:spcPct val="80000"/>
              </a:lnSpc>
              <a:buClr>
                <a:srgbClr val="990033"/>
              </a:buClr>
              <a:buFontTx/>
              <a:buNone/>
            </a:pPr>
            <a:r>
              <a:rPr lang="ru-RU" sz="2300" dirty="0" smtClean="0"/>
              <a:t>1. дети-сироты, не имеющие опыта по выращиванию овощей и ягод, по ведению домашнего хозяйства</a:t>
            </a:r>
          </a:p>
          <a:p>
            <a:pPr marL="0" indent="0" algn="just">
              <a:lnSpc>
                <a:spcPct val="80000"/>
              </a:lnSpc>
              <a:buClr>
                <a:srgbClr val="990033"/>
              </a:buClr>
              <a:buFontTx/>
              <a:buNone/>
            </a:pPr>
            <a:r>
              <a:rPr lang="ru-RU" sz="2300" dirty="0" smtClean="0"/>
              <a:t>2. несовершеннолетние дети-сироты (с 14лет), желающие подработать в летний период</a:t>
            </a:r>
          </a:p>
          <a:p>
            <a:pPr marL="0" indent="0" algn="just">
              <a:lnSpc>
                <a:spcPct val="80000"/>
              </a:lnSpc>
              <a:buClr>
                <a:srgbClr val="990033"/>
              </a:buClr>
              <a:buFontTx/>
              <a:buNone/>
            </a:pPr>
            <a:r>
              <a:rPr lang="ru-RU" sz="2300" dirty="0" smtClean="0"/>
              <a:t>3. женщины, потенциальные «</a:t>
            </a:r>
            <a:r>
              <a:rPr lang="ru-RU" sz="2300" dirty="0" err="1" smtClean="0"/>
              <a:t>отказницы</a:t>
            </a:r>
            <a:r>
              <a:rPr lang="ru-RU" sz="2300" dirty="0" smtClean="0"/>
              <a:t>» в трудных жизненных обстоятельствах.</a:t>
            </a:r>
          </a:p>
          <a:p>
            <a:pPr marL="0" indent="0" algn="just">
              <a:lnSpc>
                <a:spcPct val="80000"/>
              </a:lnSpc>
              <a:buClr>
                <a:srgbClr val="990033"/>
              </a:buClr>
              <a:buFontTx/>
              <a:buNone/>
            </a:pPr>
            <a:r>
              <a:rPr lang="ru-RU" sz="2300" dirty="0" smtClean="0"/>
              <a:t>4. матери  с маленькими детьми – не имеющие средств к существованию</a:t>
            </a:r>
          </a:p>
          <a:p>
            <a:pPr marL="0" indent="0" algn="just">
              <a:lnSpc>
                <a:spcPct val="80000"/>
              </a:lnSpc>
              <a:buClr>
                <a:srgbClr val="990033"/>
              </a:buClr>
              <a:buFontTx/>
              <a:buNone/>
            </a:pPr>
            <a:r>
              <a:rPr lang="ru-RU" sz="2300" dirty="0" smtClean="0"/>
              <a:t>5. матери-одиночки, не имеющие возможность надолго оставить детей (работа по укороченному дню, по свободному графику). </a:t>
            </a:r>
          </a:p>
          <a:p>
            <a:pPr marL="0" indent="0" algn="just">
              <a:lnSpc>
                <a:spcPct val="80000"/>
              </a:lnSpc>
              <a:buClr>
                <a:srgbClr val="990033"/>
              </a:buClr>
              <a:buFontTx/>
              <a:buNone/>
            </a:pPr>
            <a:endParaRPr lang="ru-RU" sz="2300" dirty="0" smtClean="0"/>
          </a:p>
          <a:p>
            <a:pPr marL="0" indent="0" algn="just">
              <a:lnSpc>
                <a:spcPct val="80000"/>
              </a:lnSpc>
              <a:buClr>
                <a:srgbClr val="990033"/>
              </a:buClr>
              <a:buFontTx/>
              <a:buNone/>
            </a:pPr>
            <a:r>
              <a:rPr lang="ru-RU" sz="2300" b="1" dirty="0" smtClean="0"/>
              <a:t>Фокусировка</a:t>
            </a:r>
            <a:r>
              <a:rPr lang="ru-RU" sz="2300" dirty="0" smtClean="0"/>
              <a:t> – обучение, трудоустройство.</a:t>
            </a:r>
          </a:p>
          <a:p>
            <a:pPr marL="0" indent="0" algn="just">
              <a:lnSpc>
                <a:spcPct val="80000"/>
              </a:lnSpc>
              <a:buClr>
                <a:srgbClr val="990033"/>
              </a:buClr>
              <a:buFontTx/>
              <a:buNone/>
            </a:pPr>
            <a:r>
              <a:rPr lang="ru-RU" sz="2300" b="1" dirty="0" smtClean="0"/>
              <a:t>Стратегическое позиционирование:</a:t>
            </a:r>
          </a:p>
          <a:p>
            <a:pPr marL="0" indent="0" algn="just">
              <a:lnSpc>
                <a:spcPct val="80000"/>
              </a:lnSpc>
              <a:buClr>
                <a:srgbClr val="990033"/>
              </a:buClr>
              <a:buFontTx/>
              <a:buNone/>
            </a:pPr>
            <a:r>
              <a:rPr lang="ru-RU" sz="2300" dirty="0" smtClean="0"/>
              <a:t>Уникальная возможность трудоустроиться по свободному гибкому графику социально-незащищенным матерям и детям-сиротам</a:t>
            </a:r>
            <a:endParaRPr lang="ru-RU" sz="2300" dirty="0"/>
          </a:p>
        </p:txBody>
      </p:sp>
      <p:pic>
        <p:nvPicPr>
          <p:cNvPr id="4" name="Picture 15" descr="shsp_1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228600"/>
            <a:ext cx="1819275" cy="58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D:\USERS\Валентина\Desktop\shsp_1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99300" y="360363"/>
            <a:ext cx="1736725" cy="45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400" dirty="0" smtClean="0">
                <a:solidFill>
                  <a:srgbClr val="741324"/>
                </a:solidFill>
              </a:rPr>
              <a:t>Организационный план</a:t>
            </a:r>
            <a:br>
              <a:rPr lang="ru-RU" sz="3400" dirty="0" smtClean="0">
                <a:solidFill>
                  <a:srgbClr val="741324"/>
                </a:solidFill>
              </a:rPr>
            </a:br>
            <a:endParaRPr lang="ru-RU" sz="3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Autofit/>
          </a:bodyPr>
          <a:lstStyle/>
          <a:p>
            <a:pPr marL="0" indent="0" algn="just">
              <a:lnSpc>
                <a:spcPct val="80000"/>
              </a:lnSpc>
              <a:buClr>
                <a:srgbClr val="990033"/>
              </a:buClr>
              <a:buFontTx/>
              <a:buNone/>
            </a:pPr>
            <a:r>
              <a:rPr lang="ru-RU" sz="2300" b="1" dirty="0" smtClean="0"/>
              <a:t>Структура</a:t>
            </a:r>
            <a:r>
              <a:rPr lang="ru-RU" sz="2300" dirty="0" smtClean="0"/>
              <a:t>:</a:t>
            </a:r>
          </a:p>
          <a:p>
            <a:pPr marL="0" indent="0" algn="just">
              <a:lnSpc>
                <a:spcPct val="80000"/>
              </a:lnSpc>
              <a:buClr>
                <a:srgbClr val="990033"/>
              </a:buClr>
              <a:buFontTx/>
              <a:buNone/>
            </a:pPr>
            <a:r>
              <a:rPr lang="ru-RU" sz="2300" dirty="0" smtClean="0"/>
              <a:t>Частный ландшафтный парк, индивидуальный предприниматель, нанимающий на сезонные работы с апреля по октябрь 5 человек детей-сирот и 10 матерей с маленькими детьми, с возможностью дальнейшего трудоустройства</a:t>
            </a:r>
          </a:p>
          <a:p>
            <a:pPr marL="0" indent="0" algn="just">
              <a:lnSpc>
                <a:spcPct val="80000"/>
              </a:lnSpc>
              <a:buClr>
                <a:srgbClr val="990033"/>
              </a:buClr>
              <a:buFont typeface="Wingdings 2" pitchFamily="18" charset="2"/>
              <a:buNone/>
            </a:pPr>
            <a:r>
              <a:rPr lang="ru-RU" sz="2300" dirty="0" smtClean="0"/>
              <a:t>«Зеленая школа» - индивидуальный предприниматель и его сотрудники, обучающие на семинарах (в зимнее время) и на практике (в летний период) детей-сирот принципам и навыкам природного земледелия, выращивая с детьми овощи и ягоды</a:t>
            </a:r>
          </a:p>
          <a:p>
            <a:pPr marL="0" indent="0" algn="just">
              <a:lnSpc>
                <a:spcPct val="80000"/>
              </a:lnSpc>
              <a:buClr>
                <a:srgbClr val="990033"/>
              </a:buClr>
              <a:buFontTx/>
              <a:buNone/>
            </a:pPr>
            <a:r>
              <a:rPr lang="ru-RU" sz="2300" b="1" dirty="0" smtClean="0"/>
              <a:t>Должностные обязанности: </a:t>
            </a:r>
            <a:r>
              <a:rPr lang="ru-RU" sz="2300" dirty="0" smtClean="0"/>
              <a:t>обучать (рассказывать, показывать,  самому принимать непосредственное участие) принципам и методам природного земледелия детей-сирот; ввести в курс дела сезонных работников</a:t>
            </a:r>
          </a:p>
          <a:p>
            <a:pPr marL="0" indent="0" algn="just">
              <a:lnSpc>
                <a:spcPct val="80000"/>
              </a:lnSpc>
              <a:buClr>
                <a:srgbClr val="990033"/>
              </a:buClr>
              <a:buFontTx/>
              <a:buNone/>
            </a:pPr>
            <a:r>
              <a:rPr lang="ru-RU" sz="2300" b="1" dirty="0" smtClean="0"/>
              <a:t>Персонал </a:t>
            </a:r>
            <a:r>
              <a:rPr lang="ru-RU" sz="2300" dirty="0" smtClean="0"/>
              <a:t>– руководитель и сотрудники центра природного земледелия «Сияние»</a:t>
            </a:r>
          </a:p>
          <a:p>
            <a:pPr marL="0" indent="0" algn="just">
              <a:lnSpc>
                <a:spcPct val="80000"/>
              </a:lnSpc>
              <a:buClr>
                <a:srgbClr val="990033"/>
              </a:buClr>
              <a:buFontTx/>
              <a:buNone/>
            </a:pPr>
            <a:r>
              <a:rPr lang="ru-RU" sz="2300" b="1" dirty="0" smtClean="0"/>
              <a:t>Мотивация</a:t>
            </a:r>
            <a:r>
              <a:rPr lang="ru-RU" sz="2300" dirty="0" smtClean="0"/>
              <a:t> – развитие специалистов, премирование</a:t>
            </a:r>
            <a:endParaRPr lang="ru-RU" sz="2300" dirty="0"/>
          </a:p>
        </p:txBody>
      </p:sp>
      <p:pic>
        <p:nvPicPr>
          <p:cNvPr id="4" name="Picture 15" descr="shsp_1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228600"/>
            <a:ext cx="1819275" cy="58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D:\USERS\Валентина\Desktop\shsp_1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99300" y="360363"/>
            <a:ext cx="1736725" cy="45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792088"/>
          </a:xfrm>
        </p:spPr>
        <p:txBody>
          <a:bodyPr>
            <a:normAutofit/>
          </a:bodyPr>
          <a:lstStyle/>
          <a:p>
            <a:r>
              <a:rPr lang="ru-RU" sz="2600" dirty="0" smtClean="0">
                <a:solidFill>
                  <a:srgbClr val="741324"/>
                </a:solidFill>
                <a:latin typeface="Arial" pitchFamily="34" charset="0"/>
              </a:rPr>
              <a:t>Экспликация ландшафтного парка «</a:t>
            </a:r>
            <a:r>
              <a:rPr lang="ru-RU" sz="2600" dirty="0" err="1" smtClean="0">
                <a:solidFill>
                  <a:srgbClr val="741324"/>
                </a:solidFill>
                <a:latin typeface="Arial" pitchFamily="34" charset="0"/>
              </a:rPr>
              <a:t>Милютинский</a:t>
            </a:r>
            <a:r>
              <a:rPr lang="ru-RU" sz="2600" dirty="0" smtClean="0">
                <a:solidFill>
                  <a:srgbClr val="741324"/>
                </a:solidFill>
                <a:latin typeface="Arial" pitchFamily="34" charset="0"/>
              </a:rPr>
              <a:t>»</a:t>
            </a:r>
            <a:endParaRPr lang="ru-RU" sz="2600" dirty="0"/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043608" y="1196752"/>
            <a:ext cx="6793723" cy="3456383"/>
          </a:xfrm>
        </p:spPr>
      </p:pic>
      <p:pic>
        <p:nvPicPr>
          <p:cNvPr id="4" name="Picture 15" descr="shsp_1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50" y="228600"/>
            <a:ext cx="1819275" cy="58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D:\USERS\Валентина\Desktop\shsp_1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99300" y="360363"/>
            <a:ext cx="1736725" cy="45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0" y="4565065"/>
            <a:ext cx="4427984" cy="22929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>
              <a:buFontTx/>
              <a:buAutoNum type="arabicPeriod"/>
            </a:pPr>
            <a:r>
              <a:rPr lang="ru-RU" sz="1300" dirty="0" smtClean="0"/>
              <a:t>Демонстрационный садовый участок</a:t>
            </a:r>
          </a:p>
          <a:p>
            <a:pPr marL="228600" indent="-228600">
              <a:buFont typeface="Arial" charset="0"/>
              <a:buAutoNum type="arabicPeriod"/>
            </a:pPr>
            <a:r>
              <a:rPr lang="ru-RU" sz="1300" dirty="0" smtClean="0"/>
              <a:t>Одиночные и групповые посадки деревьев,  цветники (клумбы, рабатки, миксбордеры)</a:t>
            </a:r>
          </a:p>
          <a:p>
            <a:pPr marL="228600" indent="-228600">
              <a:buFontTx/>
              <a:buAutoNum type="arabicPeriod"/>
            </a:pPr>
            <a:r>
              <a:rPr lang="ru-RU" sz="1300" dirty="0" smtClean="0"/>
              <a:t>Аллея коллекционных сортов сирени (в зимний период - каток)</a:t>
            </a:r>
          </a:p>
          <a:p>
            <a:pPr marL="228600" indent="-228600">
              <a:buFontTx/>
              <a:buAutoNum type="arabicPeriod"/>
            </a:pPr>
            <a:r>
              <a:rPr lang="ru-RU" sz="1300" dirty="0" smtClean="0"/>
              <a:t>Тропа здоровья (в зимний период - лыжня здоровья)</a:t>
            </a:r>
          </a:p>
          <a:p>
            <a:pPr marL="228600" indent="-228600">
              <a:buFontTx/>
              <a:buAutoNum type="arabicPeriod"/>
            </a:pPr>
            <a:r>
              <a:rPr lang="ru-RU" sz="1300" dirty="0" smtClean="0"/>
              <a:t>Пруд</a:t>
            </a:r>
          </a:p>
          <a:p>
            <a:pPr marL="228600" indent="-228600">
              <a:buFontTx/>
              <a:buAutoNum type="arabicPeriod"/>
            </a:pPr>
            <a:r>
              <a:rPr lang="ru-RU" sz="1300" dirty="0" smtClean="0"/>
              <a:t>Детская игровая площадка (песочница, игровой комплекс, качели</a:t>
            </a:r>
          </a:p>
          <a:p>
            <a:pPr marL="228600" indent="-228600">
              <a:buFontTx/>
              <a:buAutoNum type="arabicPeriod"/>
            </a:pPr>
            <a:r>
              <a:rPr lang="ru-RU" sz="1300" dirty="0" smtClean="0"/>
              <a:t>«Зеленая школа»</a:t>
            </a:r>
          </a:p>
          <a:p>
            <a:pPr marL="228600" indent="-228600">
              <a:buFontTx/>
              <a:buAutoNum type="arabicPeriod"/>
            </a:pPr>
            <a:r>
              <a:rPr lang="ru-RU" sz="1300" dirty="0" smtClean="0"/>
              <a:t>Беседки</a:t>
            </a:r>
            <a:endParaRPr lang="ru-RU" sz="13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860032" y="4653137"/>
            <a:ext cx="4283968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300" dirty="0" smtClean="0"/>
              <a:t>9.  Скамейки, оборудованные уличными урнами</a:t>
            </a:r>
          </a:p>
          <a:p>
            <a:r>
              <a:rPr lang="ru-RU" sz="1300" dirty="0" smtClean="0"/>
              <a:t>10. Парковые фонари</a:t>
            </a:r>
          </a:p>
          <a:p>
            <a:r>
              <a:rPr lang="ru-RU" sz="1300" dirty="0" smtClean="0"/>
              <a:t>11.  Аптекарский огород</a:t>
            </a:r>
          </a:p>
          <a:p>
            <a:r>
              <a:rPr lang="ru-RU" sz="1300" dirty="0" smtClean="0"/>
              <a:t>12.  Архитектурные формы</a:t>
            </a:r>
          </a:p>
          <a:p>
            <a:r>
              <a:rPr lang="ru-RU" sz="1300" dirty="0" smtClean="0"/>
              <a:t>13.  Выставочный центр</a:t>
            </a:r>
          </a:p>
          <a:p>
            <a:r>
              <a:rPr lang="ru-RU" sz="1300" dirty="0" smtClean="0"/>
              <a:t>14.  Техническое помещение</a:t>
            </a:r>
          </a:p>
          <a:p>
            <a:r>
              <a:rPr lang="ru-RU" sz="1300" dirty="0" smtClean="0"/>
              <a:t>15.  Открытая торговая площадка</a:t>
            </a:r>
          </a:p>
          <a:p>
            <a:r>
              <a:rPr lang="ru-RU" sz="1300" dirty="0" smtClean="0"/>
              <a:t>16.  Автостоянка</a:t>
            </a:r>
            <a:endParaRPr lang="ru-RU" sz="13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800" dirty="0" smtClean="0">
                <a:solidFill>
                  <a:srgbClr val="741324"/>
                </a:solidFill>
              </a:rPr>
              <a:t>План производства</a:t>
            </a:r>
            <a:r>
              <a:rPr lang="ru-RU" b="1" dirty="0" smtClean="0">
                <a:solidFill>
                  <a:srgbClr val="741324"/>
                </a:solidFill>
              </a:rPr>
              <a:t/>
            </a:r>
            <a:br>
              <a:rPr lang="ru-RU" b="1" dirty="0" smtClean="0">
                <a:solidFill>
                  <a:srgbClr val="741324"/>
                </a:solidFill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96752"/>
            <a:ext cx="8363272" cy="5328592"/>
          </a:xfrm>
        </p:spPr>
        <p:txBody>
          <a:bodyPr>
            <a:normAutofit fontScale="40000" lnSpcReduction="20000"/>
          </a:bodyPr>
          <a:lstStyle/>
          <a:p>
            <a:pPr marL="0" indent="0" algn="just" fontAlgn="auto">
              <a:lnSpc>
                <a:spcPts val="1800"/>
              </a:lnSpc>
              <a:spcAft>
                <a:spcPts val="0"/>
              </a:spcAft>
              <a:buClr>
                <a:srgbClr val="990033"/>
              </a:buClr>
              <a:buFontTx/>
              <a:buNone/>
              <a:defRPr/>
            </a:pPr>
            <a:r>
              <a:rPr lang="ru-RU" sz="4600" b="1" dirty="0" smtClean="0"/>
              <a:t>2014-2015 гг</a:t>
            </a:r>
            <a:r>
              <a:rPr lang="ru-RU" sz="4600" dirty="0" smtClean="0"/>
              <a:t>. – Череповец, частный ландшафтный парк при центре природного земледелия «Сияние». </a:t>
            </a:r>
          </a:p>
          <a:p>
            <a:pPr marL="0" indent="0" algn="just" fontAlgn="auto">
              <a:lnSpc>
                <a:spcPts val="1800"/>
              </a:lnSpc>
              <a:spcAft>
                <a:spcPts val="0"/>
              </a:spcAft>
              <a:buClr>
                <a:srgbClr val="990033"/>
              </a:buClr>
              <a:buFontTx/>
              <a:buNone/>
              <a:defRPr/>
            </a:pPr>
            <a:r>
              <a:rPr lang="ru-RU" sz="4600" dirty="0" smtClean="0"/>
              <a:t>Штат – руководитель центра природного земледелия «Сияние» и его сотрудники (3 человека)</a:t>
            </a:r>
          </a:p>
          <a:p>
            <a:pPr marL="0" indent="0" algn="just" fontAlgn="auto">
              <a:lnSpc>
                <a:spcPts val="1800"/>
              </a:lnSpc>
              <a:spcAft>
                <a:spcPts val="0"/>
              </a:spcAft>
              <a:buClr>
                <a:srgbClr val="990033"/>
              </a:buClr>
              <a:buFontTx/>
              <a:buNone/>
              <a:defRPr/>
            </a:pPr>
            <a:r>
              <a:rPr lang="ru-RU" sz="4600" dirty="0" smtClean="0"/>
              <a:t>Временные (сезонные) работники – 15 человек</a:t>
            </a:r>
          </a:p>
          <a:p>
            <a:pPr marL="0" indent="0" algn="just" fontAlgn="auto">
              <a:lnSpc>
                <a:spcPts val="1800"/>
              </a:lnSpc>
              <a:spcAft>
                <a:spcPts val="0"/>
              </a:spcAft>
              <a:buClr>
                <a:srgbClr val="990033"/>
              </a:buClr>
              <a:buFontTx/>
              <a:buNone/>
              <a:defRPr/>
            </a:pPr>
            <a:r>
              <a:rPr lang="ru-RU" sz="4600" dirty="0" smtClean="0"/>
              <a:t>Обучающиеся (дети-сироты) в «Зеленой школе» – с 7лет до 14 лет</a:t>
            </a:r>
          </a:p>
          <a:p>
            <a:pPr marL="0" indent="0" algn="just" fontAlgn="auto">
              <a:lnSpc>
                <a:spcPts val="1800"/>
              </a:lnSpc>
              <a:spcAft>
                <a:spcPts val="0"/>
              </a:spcAft>
              <a:buClr>
                <a:srgbClr val="990033"/>
              </a:buClr>
              <a:buFontTx/>
              <a:buNone/>
              <a:defRPr/>
            </a:pPr>
            <a:r>
              <a:rPr lang="ru-RU" sz="4600" dirty="0" smtClean="0"/>
              <a:t>Схема: </a:t>
            </a:r>
          </a:p>
          <a:p>
            <a:pPr marL="274320" indent="-274320" algn="just" fontAlgn="auto">
              <a:lnSpc>
                <a:spcPts val="1800"/>
              </a:lnSpc>
              <a:spcAft>
                <a:spcPts val="0"/>
              </a:spcAft>
              <a:buClr>
                <a:srgbClr val="990033"/>
              </a:buClr>
              <a:buFontTx/>
              <a:buChar char="-"/>
              <a:defRPr/>
            </a:pPr>
            <a:r>
              <a:rPr lang="ru-RU" sz="4600" dirty="0" smtClean="0"/>
              <a:t>проведение обучающих семинаров в зимний период в детских домах (раз в неделю – 8-10 встреч) </a:t>
            </a:r>
          </a:p>
          <a:p>
            <a:pPr marL="274320" indent="-274320" algn="just" fontAlgn="auto">
              <a:lnSpc>
                <a:spcPts val="1800"/>
              </a:lnSpc>
              <a:spcAft>
                <a:spcPts val="0"/>
              </a:spcAft>
              <a:buClr>
                <a:srgbClr val="990033"/>
              </a:buClr>
              <a:buFontTx/>
              <a:buChar char="-"/>
              <a:defRPr/>
            </a:pPr>
            <a:r>
              <a:rPr lang="ru-RU" sz="4600" dirty="0" smtClean="0"/>
              <a:t>проведение практических занятий на учебном огороде в «Зеленой школе» – раз в неделю с мая по сентябрь</a:t>
            </a:r>
          </a:p>
          <a:p>
            <a:pPr marL="274320" indent="-274320" algn="just" fontAlgn="auto">
              <a:lnSpc>
                <a:spcPts val="1800"/>
              </a:lnSpc>
              <a:spcAft>
                <a:spcPts val="0"/>
              </a:spcAft>
              <a:buClr>
                <a:srgbClr val="990033"/>
              </a:buClr>
              <a:buFontTx/>
              <a:buChar char="-"/>
              <a:defRPr/>
            </a:pPr>
            <a:r>
              <a:rPr lang="ru-RU" sz="4600" dirty="0" smtClean="0"/>
              <a:t>обучение навыкам работы по хозяйству – трудоустраиваемым несовершеннолетним детям-сиротам (перед каждым началом рабочего дня)</a:t>
            </a:r>
          </a:p>
          <a:p>
            <a:pPr marL="274320" indent="-274320" algn="just" fontAlgn="auto">
              <a:lnSpc>
                <a:spcPts val="1800"/>
              </a:lnSpc>
              <a:spcAft>
                <a:spcPts val="0"/>
              </a:spcAft>
              <a:buClr>
                <a:srgbClr val="990033"/>
              </a:buClr>
              <a:buFontTx/>
              <a:buChar char="-"/>
              <a:defRPr/>
            </a:pPr>
            <a:r>
              <a:rPr lang="ru-RU" sz="4600" dirty="0" smtClean="0"/>
              <a:t>обучение, распределение работ для сезонных работников ((перед каждым началом рабочего дня)</a:t>
            </a:r>
          </a:p>
          <a:p>
            <a:pPr marL="274320" indent="-274320" algn="just" fontAlgn="auto">
              <a:lnSpc>
                <a:spcPts val="1800"/>
              </a:lnSpc>
              <a:spcAft>
                <a:spcPts val="0"/>
              </a:spcAft>
              <a:buClr>
                <a:srgbClr val="990033"/>
              </a:buClr>
              <a:buFontTx/>
              <a:buChar char="-"/>
              <a:defRPr/>
            </a:pPr>
            <a:r>
              <a:rPr lang="ru-RU" sz="4600" dirty="0" smtClean="0"/>
              <a:t>интеграция (отслеживание результата). </a:t>
            </a:r>
          </a:p>
          <a:p>
            <a:pPr marL="0" indent="0" algn="just" fontAlgn="auto">
              <a:lnSpc>
                <a:spcPts val="1800"/>
              </a:lnSpc>
              <a:spcAft>
                <a:spcPts val="0"/>
              </a:spcAft>
              <a:buClr>
                <a:srgbClr val="990033"/>
              </a:buClr>
              <a:buFontTx/>
              <a:buNone/>
              <a:defRPr/>
            </a:pPr>
            <a:r>
              <a:rPr lang="ru-RU" sz="4600" dirty="0" smtClean="0"/>
              <a:t>Сопровождение деятельности: информационная, развитие сотрудников</a:t>
            </a:r>
            <a:endParaRPr lang="ru-RU" sz="4600" b="1" dirty="0" smtClean="0"/>
          </a:p>
          <a:p>
            <a:pPr marL="0" indent="0" algn="just" fontAlgn="auto">
              <a:lnSpc>
                <a:spcPts val="1800"/>
              </a:lnSpc>
              <a:spcAft>
                <a:spcPts val="0"/>
              </a:spcAft>
              <a:buClr>
                <a:srgbClr val="990033"/>
              </a:buClr>
              <a:buFont typeface="Wingdings 2"/>
              <a:buNone/>
              <a:defRPr/>
            </a:pPr>
            <a:r>
              <a:rPr lang="ru-RU" sz="4600" b="1" dirty="0" smtClean="0"/>
              <a:t>2016-2017 гг. и последующие года </a:t>
            </a:r>
            <a:r>
              <a:rPr lang="ru-RU" sz="4600" dirty="0" smtClean="0"/>
              <a:t>– г.Череповец, частный ландшафтный парк при центре природного земледелия «Сияние»  - продолжение </a:t>
            </a:r>
            <a:r>
              <a:rPr lang="ru-RU" sz="4600" dirty="0" err="1" smtClean="0"/>
              <a:t>деятельностии</a:t>
            </a:r>
            <a:r>
              <a:rPr lang="ru-RU" sz="4600" dirty="0" smtClean="0"/>
              <a:t> сотрудничества с детскими домами, сезонное трудоустройство</a:t>
            </a:r>
            <a:endParaRPr lang="en-US" sz="4600" dirty="0" smtClean="0"/>
          </a:p>
          <a:p>
            <a:endParaRPr lang="ru-RU" dirty="0"/>
          </a:p>
        </p:txBody>
      </p:sp>
      <p:pic>
        <p:nvPicPr>
          <p:cNvPr id="4" name="Picture 15" descr="shsp_1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228600"/>
            <a:ext cx="1819275" cy="58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D:\USERS\Валентина\Desktop\shsp_1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99300" y="360363"/>
            <a:ext cx="1736725" cy="45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800" dirty="0" smtClean="0">
                <a:solidFill>
                  <a:srgbClr val="741324"/>
                </a:solidFill>
              </a:rPr>
              <a:t>План производства</a:t>
            </a:r>
            <a:r>
              <a:rPr lang="ru-RU" b="1" dirty="0" smtClean="0">
                <a:solidFill>
                  <a:srgbClr val="741324"/>
                </a:solidFill>
              </a:rPr>
              <a:t/>
            </a:r>
            <a:br>
              <a:rPr lang="ru-RU" b="1" dirty="0" smtClean="0">
                <a:solidFill>
                  <a:srgbClr val="741324"/>
                </a:solidFill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68760"/>
            <a:ext cx="8363272" cy="5184576"/>
          </a:xfrm>
        </p:spPr>
        <p:txBody>
          <a:bodyPr>
            <a:normAutofit fontScale="55000" lnSpcReduction="20000"/>
          </a:bodyPr>
          <a:lstStyle/>
          <a:p>
            <a:pPr marL="0" indent="0" algn="just">
              <a:lnSpc>
                <a:spcPct val="120000"/>
              </a:lnSpc>
              <a:buClr>
                <a:srgbClr val="990033"/>
              </a:buClr>
              <a:buFontTx/>
              <a:buNone/>
            </a:pPr>
            <a:r>
              <a:rPr lang="ru-RU" sz="3300" b="1" dirty="0" smtClean="0"/>
              <a:t>Ресурсы: </a:t>
            </a:r>
          </a:p>
          <a:p>
            <a:pPr marL="0" indent="0" algn="just">
              <a:lnSpc>
                <a:spcPct val="120000"/>
              </a:lnSpc>
              <a:buClr>
                <a:srgbClr val="990033"/>
              </a:buClr>
              <a:buFontTx/>
              <a:buNone/>
            </a:pPr>
            <a:r>
              <a:rPr lang="ru-RU" sz="3300" dirty="0" smtClean="0"/>
              <a:t>Финансовые – собственные средства, кредиты банка.</a:t>
            </a:r>
          </a:p>
          <a:p>
            <a:pPr marL="0" indent="0" algn="just">
              <a:lnSpc>
                <a:spcPct val="120000"/>
              </a:lnSpc>
              <a:buClr>
                <a:srgbClr val="990033"/>
              </a:buClr>
              <a:buFontTx/>
              <a:buNone/>
            </a:pPr>
            <a:r>
              <a:rPr lang="ru-RU" sz="3300" dirty="0" smtClean="0"/>
              <a:t>Человеческие – сотрудники центра природного земледелия «Сияние»</a:t>
            </a:r>
          </a:p>
          <a:p>
            <a:pPr marL="0" indent="0" algn="just">
              <a:lnSpc>
                <a:spcPct val="120000"/>
              </a:lnSpc>
              <a:buClr>
                <a:srgbClr val="990033"/>
              </a:buClr>
              <a:buFontTx/>
              <a:buNone/>
            </a:pPr>
            <a:r>
              <a:rPr lang="ru-RU" sz="3300" dirty="0" smtClean="0"/>
              <a:t>Технологические – техника и оборудование ландшафтного парка.</a:t>
            </a:r>
          </a:p>
          <a:p>
            <a:pPr marL="0" indent="0" algn="just">
              <a:lnSpc>
                <a:spcPct val="120000"/>
              </a:lnSpc>
              <a:buClr>
                <a:srgbClr val="990033"/>
              </a:buClr>
              <a:buFontTx/>
              <a:buNone/>
            </a:pPr>
            <a:r>
              <a:rPr lang="ru-RU" sz="3300" dirty="0" err="1" smtClean="0"/>
              <a:t>Репутационные</a:t>
            </a:r>
            <a:r>
              <a:rPr lang="ru-RU" sz="3300" dirty="0" smtClean="0"/>
              <a:t> – 7-ми летний имидж центра природного земледелия «Сияние»</a:t>
            </a:r>
          </a:p>
          <a:p>
            <a:pPr marL="0" indent="0" algn="just">
              <a:lnSpc>
                <a:spcPct val="120000"/>
              </a:lnSpc>
              <a:buClr>
                <a:srgbClr val="990033"/>
              </a:buClr>
              <a:buFontTx/>
              <a:buNone/>
            </a:pPr>
            <a:r>
              <a:rPr lang="ru-RU" sz="3300" dirty="0" smtClean="0"/>
              <a:t>Организационные – успешное ведение бизнеса, умение работать в проекте, использовать методы социального проектирования.</a:t>
            </a:r>
          </a:p>
          <a:p>
            <a:pPr marL="0" indent="0" algn="just">
              <a:lnSpc>
                <a:spcPct val="120000"/>
              </a:lnSpc>
              <a:buClr>
                <a:srgbClr val="990033"/>
              </a:buClr>
              <a:buFontTx/>
              <a:buNone/>
            </a:pPr>
            <a:r>
              <a:rPr lang="ru-RU" sz="3300" b="1" dirty="0" smtClean="0"/>
              <a:t>Ситуация на рынке ресурсов</a:t>
            </a:r>
            <a:r>
              <a:rPr lang="ru-RU" sz="3300" dirty="0" smtClean="0"/>
              <a:t>: разработка уникального подхода в решении социальных проблем; реализация обучающих методов работы с детьми –сиротами на бесплатной основе.</a:t>
            </a:r>
          </a:p>
          <a:p>
            <a:pPr marL="0" indent="0" algn="just">
              <a:lnSpc>
                <a:spcPct val="120000"/>
              </a:lnSpc>
              <a:buClr>
                <a:srgbClr val="990033"/>
              </a:buClr>
              <a:buFontTx/>
              <a:buNone/>
            </a:pPr>
            <a:r>
              <a:rPr lang="ru-RU" sz="3300" b="1" dirty="0" smtClean="0"/>
              <a:t>Поставщик клиентов: </a:t>
            </a:r>
            <a:r>
              <a:rPr lang="ru-RU" sz="3300" dirty="0" smtClean="0"/>
              <a:t>детские дома, биржа труда.</a:t>
            </a:r>
          </a:p>
          <a:p>
            <a:pPr marL="0" indent="0" algn="just">
              <a:lnSpc>
                <a:spcPct val="120000"/>
              </a:lnSpc>
              <a:buClr>
                <a:srgbClr val="990033"/>
              </a:buClr>
              <a:buFontTx/>
              <a:buNone/>
            </a:pPr>
            <a:r>
              <a:rPr lang="ru-RU" sz="3300" b="1" dirty="0" smtClean="0"/>
              <a:t>Отношения с поставщиками:</a:t>
            </a:r>
          </a:p>
          <a:p>
            <a:pPr marL="0" indent="0" algn="just">
              <a:lnSpc>
                <a:spcPct val="120000"/>
              </a:lnSpc>
              <a:buClr>
                <a:srgbClr val="990033"/>
              </a:buClr>
              <a:buFontTx/>
              <a:buNone/>
            </a:pPr>
            <a:r>
              <a:rPr lang="ru-RU" sz="3300" dirty="0" smtClean="0"/>
              <a:t>•Межведомственное сотрудничество.</a:t>
            </a:r>
          </a:p>
          <a:p>
            <a:pPr marL="0" indent="0" algn="just">
              <a:lnSpc>
                <a:spcPct val="120000"/>
              </a:lnSpc>
              <a:buClr>
                <a:srgbClr val="990033"/>
              </a:buClr>
              <a:buFontTx/>
              <a:buNone/>
            </a:pPr>
            <a:r>
              <a:rPr lang="ru-RU" sz="3300" dirty="0" smtClean="0"/>
              <a:t>•Формирование общественного мнения и продвижение услуг через маркетинговые коммуникации.</a:t>
            </a:r>
          </a:p>
          <a:p>
            <a:endParaRPr lang="ru-RU" dirty="0"/>
          </a:p>
        </p:txBody>
      </p:sp>
      <p:pic>
        <p:nvPicPr>
          <p:cNvPr id="4" name="Picture 15" descr="shsp_1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228600"/>
            <a:ext cx="1819275" cy="58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D:\USERS\Валентина\Desktop\shsp_1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99300" y="360363"/>
            <a:ext cx="1736725" cy="45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ChangeArrowheads="1"/>
          </p:cNvSpPr>
          <p:nvPr/>
        </p:nvSpPr>
        <p:spPr bwMode="auto">
          <a:xfrm>
            <a:off x="555625" y="361950"/>
            <a:ext cx="8131175" cy="781050"/>
          </a:xfrm>
          <a:prstGeom prst="rect">
            <a:avLst/>
          </a:prstGeom>
          <a:noFill/>
          <a:ln w="9525">
            <a:solidFill>
              <a:srgbClr val="8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000000"/>
              </a:solidFill>
              <a:latin typeface="Constantia" pitchFamily="18" charset="0"/>
            </a:endParaRPr>
          </a:p>
        </p:txBody>
      </p:sp>
      <p:sp>
        <p:nvSpPr>
          <p:cNvPr id="13315" name="Text Box 9"/>
          <p:cNvSpPr txBox="1">
            <a:spLocks noChangeArrowheads="1"/>
          </p:cNvSpPr>
          <p:nvPr/>
        </p:nvSpPr>
        <p:spPr bwMode="auto">
          <a:xfrm>
            <a:off x="685800" y="469900"/>
            <a:ext cx="80835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dirty="0">
                <a:solidFill>
                  <a:srgbClr val="741324"/>
                </a:solidFill>
              </a:rPr>
              <a:t>План инвестиций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395288" y="1341438"/>
          <a:ext cx="8373814" cy="506524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23794"/>
                <a:gridCol w="6594686"/>
                <a:gridCol w="1255334"/>
              </a:tblGrid>
              <a:tr h="219155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Потребность в инвестициях на 0 этапе в размере – 7 000 000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915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1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ru-RU" sz="1400" spc="-10" dirty="0" err="1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Стоительство</a:t>
                      </a:r>
                      <a:r>
                        <a:rPr lang="ru-RU" sz="1400" spc="-1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торгово-выставочного комплекса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spc="-1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3 000 000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1915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3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ru-RU" sz="1400" spc="-1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Расчистка территории под ландшафтный парк, снос старых деревьев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spc="3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200 000 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1915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2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ru-RU" sz="1400" spc="-2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Постройка </a:t>
                      </a:r>
                      <a:r>
                        <a:rPr lang="ru-RU" sz="1400" spc="-20" dirty="0" err="1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хоз.блока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spc="-2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700 000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1915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2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ru-RU" sz="1400" spc="-2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Ограждение ландшафтного парка 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spc="-2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300 000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1915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2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ru-RU" sz="1400" spc="1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Детский городок (качели, песочница)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spc="2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200 000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1915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2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ru-RU" sz="1400" spc="1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Посадка зеленых насаждений (деревья, кустарники, цветники)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spc="2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800 000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1915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2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ru-RU" sz="1400" spc="1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Сооружение детского учебного огорода «Зеленая школа» 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spc="2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100 000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43831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2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Приобретение растений для детской площадки (плодовые, ягодные, семена, удобрения)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spc="2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100 000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43831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2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ru-RU" sz="1400" spc="1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Приобретение и завоз плодородного грунта, навоза, песка, </a:t>
                      </a:r>
                      <a:r>
                        <a:rPr lang="ru-RU" sz="1400" spc="10" dirty="0" err="1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биогумуса</a:t>
                      </a:r>
                      <a:r>
                        <a:rPr lang="ru-RU" sz="1400" spc="1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для посадки растений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spc="2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500 000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1915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2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ru-RU" sz="1400" spc="1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Строительство дорожек (камень, плитка, песок, геотекстиль, сетка)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spc="2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500 000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1915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2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11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ru-RU" sz="1400" spc="1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Сооружение водоема (пруд) (копка, вывоз грунта, наем машин)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spc="2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200 000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1915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2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12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ru-RU" sz="1400" spc="1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Сооружение беседок (1 шт)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spc="2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200 000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1915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2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13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ru-RU" sz="1400" spc="1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Прокладка дренажной системы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spc="2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100 000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1915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2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ru-RU" sz="1400" b="1" spc="1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Предварительный итог: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spc="2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7 000 000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21915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2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14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ru-RU" sz="1400" spc="1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Зарплата и налоги сезонным работникам 15 чел 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spc="2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?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1915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2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15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ru-RU" sz="1400" spc="1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Подводка газ, вода, электричество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spc="2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?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1915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2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16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ru-RU" sz="1400" spc="1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Аренда земли (в год)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spc="2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30 000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657464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Здания, сооружения, ограждения и посадки не будем брать на бухгалтерский учет, как основное средство, т.к. индивидуальный предприниматель не является плательщиком налога на прибыль.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Picture 15" descr="shsp_1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228600"/>
            <a:ext cx="1819275" cy="58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D:\USERS\Валентина\Desktop\shsp_1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99300" y="360363"/>
            <a:ext cx="1736725" cy="45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145</TotalTime>
  <Words>1446</Words>
  <Application>Microsoft Office PowerPoint</Application>
  <PresentationFormat>Экран (4:3)</PresentationFormat>
  <Paragraphs>198</Paragraphs>
  <Slides>19</Slides>
  <Notes>19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Ландшафтный парк «Милютинский»</vt:lpstr>
      <vt:lpstr>Описание проекта «Ландшафтный  парк «Милютинский» </vt:lpstr>
      <vt:lpstr>Описание бизнеса и анализ рынка </vt:lpstr>
      <vt:lpstr>План маркетинга </vt:lpstr>
      <vt:lpstr>Организационный план </vt:lpstr>
      <vt:lpstr>Экспликация ландшафтного парка «Милютинский»</vt:lpstr>
      <vt:lpstr>План производства </vt:lpstr>
      <vt:lpstr>План производства </vt:lpstr>
      <vt:lpstr>Презентация PowerPoint</vt:lpstr>
      <vt:lpstr>Презентация PowerPoint</vt:lpstr>
      <vt:lpstr>Презентация PowerPoint</vt:lpstr>
      <vt:lpstr>Детская игровая площадка</vt:lpstr>
      <vt:lpstr>Презентация PowerPoint</vt:lpstr>
      <vt:lpstr>Открытая торговая площадка</vt:lpstr>
      <vt:lpstr>Проект «Сирени Победы»</vt:lpstr>
      <vt:lpstr>Проект «Аллея желаний»</vt:lpstr>
      <vt:lpstr>Пруд, беседки, скамейки, фонтаны  </vt:lpstr>
      <vt:lpstr>Зоны отдыха, малые архитектурные формы</vt:lpstr>
      <vt:lpstr>Рокарий, альпийская горка,  подпорные стенки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Ландшафтный парк «Милютинский»</dc:title>
  <dc:creator>Валентина</dc:creator>
  <cp:lastModifiedBy>Валентина</cp:lastModifiedBy>
  <cp:revision>16</cp:revision>
  <dcterms:modified xsi:type="dcterms:W3CDTF">2014-02-04T17:47:35Z</dcterms:modified>
</cp:coreProperties>
</file>